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8" r:id="rId3"/>
    <p:sldId id="275" r:id="rId4"/>
    <p:sldId id="276" r:id="rId5"/>
    <p:sldId id="277" r:id="rId6"/>
    <p:sldId id="27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9D8"/>
    <a:srgbClr val="45807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9" autoAdjust="0"/>
    <p:restoredTop sz="94799" autoAdjust="0"/>
  </p:normalViewPr>
  <p:slideViewPr>
    <p:cSldViewPr snapToGrid="0">
      <p:cViewPr varScale="1">
        <p:scale>
          <a:sx n="72" d="100"/>
          <a:sy n="72" d="100"/>
        </p:scale>
        <p:origin x="240" y="66"/>
      </p:cViewPr>
      <p:guideLst>
        <p:guide orient="horz" pos="436"/>
        <p:guide pos="43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40419-B0D4-4696-82CC-C455B610DB4D}" type="datetimeFigureOut">
              <a:rPr lang="en-GB" smtClean="0"/>
              <a:t>01/05/2015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98DA4-B5CC-4515-9954-19711E98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73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9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299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84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065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439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imes New Roman"/>
              </a:rPr>
              <a:t>The whole clip is 17 minutes long.  Leave the clip after the bullet train or after the shark/bacteria section (approx. 6 minutes).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77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05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49549"/>
            <a:ext cx="9144000" cy="513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25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04216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2015 AQA. Created by Teachit for AQA.</a:t>
            </a:r>
            <a:endParaRPr lang="en-GB" sz="10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34954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23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janine_benyus_biomimicry_in_action?language=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1536700"/>
            <a:ext cx="7772400" cy="2413000"/>
          </a:xfrm>
          <a:prstGeom prst="rect">
            <a:avLst/>
          </a:prstGeom>
          <a:solidFill>
            <a:srgbClr val="45807F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6000" b="1" dirty="0">
                <a:solidFill>
                  <a:srgbClr val="B9D9D8"/>
                </a:solidFill>
                <a:latin typeface="Trebuchet MS" panose="020B0603020202020204" pitchFamily="34" charset="0"/>
              </a:rPr>
              <a:t>Introduction to Biomimicry</a:t>
            </a:r>
            <a:endParaRPr lang="en-GB" sz="2400" b="1" dirty="0">
              <a:solidFill>
                <a:srgbClr val="B9D9D8"/>
              </a:solidFill>
              <a:latin typeface="Trebuchet MS" panose="020B0603020202020204" pitchFamily="34" charset="0"/>
            </a:endParaRPr>
          </a:p>
          <a:p>
            <a:pPr algn="ctr"/>
            <a:endParaRPr lang="en-GB" sz="2400" b="1" dirty="0" smtClean="0">
              <a:solidFill>
                <a:srgbClr val="B9D9D8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B9D9D8"/>
                </a:solidFill>
                <a:latin typeface="Trebuchet MS" panose="020B0603020202020204" pitchFamily="34" charset="0"/>
              </a:rPr>
              <a:t>Starter </a:t>
            </a:r>
            <a:r>
              <a:rPr lang="en-GB" sz="2400" b="1" dirty="0" smtClean="0">
                <a:solidFill>
                  <a:srgbClr val="B9D9D8"/>
                </a:solidFill>
                <a:latin typeface="Trebuchet MS" panose="020B0603020202020204" pitchFamily="34" charset="0"/>
              </a:rPr>
              <a:t>activity</a:t>
            </a:r>
            <a:endParaRPr lang="en-GB" sz="2400" b="1" dirty="0">
              <a:solidFill>
                <a:srgbClr val="B9D9D8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75212" y="18502"/>
            <a:ext cx="5768788" cy="438698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GB" sz="2400" dirty="0">
                <a:solidFill>
                  <a:srgbClr val="45807F"/>
                </a:solidFill>
                <a:latin typeface="Trebuchet MS" panose="020B0603020202020204" pitchFamily="34" charset="0"/>
              </a:rPr>
              <a:t>1.1</a:t>
            </a:r>
            <a:r>
              <a:rPr lang="en-GB" sz="2400" dirty="0" smtClean="0">
                <a:solidFill>
                  <a:srgbClr val="45807F"/>
                </a:solidFill>
                <a:latin typeface="Trebuchet MS" panose="020B0603020202020204" pitchFamily="34" charset="0"/>
              </a:rPr>
              <a:t>: Introduction </a:t>
            </a:r>
            <a:r>
              <a:rPr lang="en-GB" sz="2400" dirty="0">
                <a:solidFill>
                  <a:srgbClr val="45807F"/>
                </a:solidFill>
                <a:latin typeface="Trebuchet MS" panose="020B0603020202020204" pitchFamily="34" charset="0"/>
              </a:rPr>
              <a:t>to </a:t>
            </a:r>
            <a:r>
              <a:rPr lang="en-GB" sz="2400" dirty="0" smtClean="0">
                <a:solidFill>
                  <a:srgbClr val="45807F"/>
                </a:solidFill>
                <a:latin typeface="Trebuchet MS" panose="020B0603020202020204" pitchFamily="34" charset="0"/>
              </a:rPr>
              <a:t>Biomimicry</a:t>
            </a:r>
            <a:endParaRPr lang="en-GB" sz="2400" dirty="0">
              <a:solidFill>
                <a:srgbClr val="45807F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2" b="19312"/>
          <a:stretch/>
        </p:blipFill>
        <p:spPr bwMode="auto">
          <a:xfrm>
            <a:off x="8061922" y="6429232"/>
            <a:ext cx="963475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56" y="6429232"/>
            <a:ext cx="123128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622300"/>
            <a:ext cx="7772400" cy="355600"/>
          </a:xfrm>
          <a:prstGeom prst="rect">
            <a:avLst/>
          </a:prstGeom>
          <a:solidFill>
            <a:srgbClr val="45807F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000" b="1" dirty="0" smtClean="0">
                <a:solidFill>
                  <a:srgbClr val="B9D9D8"/>
                </a:solidFill>
                <a:latin typeface="Trebuchet MS" panose="020B0603020202020204" pitchFamily="34" charset="0"/>
              </a:rPr>
              <a:t>Starter 1 — Velcro survey</a:t>
            </a:r>
            <a:endParaRPr lang="en-GB" sz="900" b="1" dirty="0">
              <a:solidFill>
                <a:srgbClr val="B9D9D8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1143000"/>
            <a:ext cx="77724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kern="50" dirty="0">
                <a:ea typeface="SimSun"/>
                <a:cs typeface="Mangal"/>
              </a:rPr>
              <a:t>Work in groups of 5-6. </a:t>
            </a:r>
          </a:p>
          <a:p>
            <a:pPr>
              <a:spcAft>
                <a:spcPts val="0"/>
              </a:spcAft>
            </a:pPr>
            <a:endParaRPr lang="en-GB" sz="1600" kern="50" dirty="0">
              <a:ea typeface="SimSun"/>
              <a:cs typeface="Mangal"/>
            </a:endParaRPr>
          </a:p>
          <a:p>
            <a:pPr>
              <a:spcAft>
                <a:spcPts val="0"/>
              </a:spcAft>
            </a:pPr>
            <a:r>
              <a:rPr lang="en-GB" sz="1600" kern="50" dirty="0">
                <a:ea typeface="SimSun"/>
                <a:cs typeface="Mangal"/>
              </a:rPr>
              <a:t>Conduct a quick survey of your group to find out how many items </a:t>
            </a:r>
            <a:r>
              <a:rPr lang="en-GB" sz="1600" kern="50" dirty="0" smtClean="0">
                <a:ea typeface="SimSun"/>
                <a:cs typeface="Mangal"/>
              </a:rPr>
              <a:t>each person has </a:t>
            </a:r>
            <a:r>
              <a:rPr lang="en-GB" sz="1600" kern="50" dirty="0">
                <a:ea typeface="SimSun"/>
                <a:cs typeface="Mangal"/>
              </a:rPr>
              <a:t>with them that have Velcro.  </a:t>
            </a:r>
          </a:p>
          <a:p>
            <a:pPr>
              <a:spcAft>
                <a:spcPts val="0"/>
              </a:spcAft>
            </a:pPr>
            <a:endParaRPr lang="en-GB" sz="1600" kern="50" dirty="0">
              <a:ea typeface="SimSun"/>
              <a:cs typeface="Mangal"/>
            </a:endParaRPr>
          </a:p>
          <a:p>
            <a:pPr>
              <a:spcAft>
                <a:spcPts val="0"/>
              </a:spcAft>
            </a:pPr>
            <a:r>
              <a:rPr lang="en-GB" sz="1600" kern="50" dirty="0">
                <a:ea typeface="SimSun"/>
                <a:cs typeface="Mangal"/>
              </a:rPr>
              <a:t>Group your results into different </a:t>
            </a:r>
            <a:r>
              <a:rPr lang="en-GB" sz="1600" kern="50" dirty="0" smtClean="0">
                <a:ea typeface="SimSun"/>
                <a:cs typeface="Mangal"/>
              </a:rPr>
              <a:t>categories e.g</a:t>
            </a:r>
            <a:r>
              <a:rPr lang="en-GB" sz="1600" kern="50" dirty="0">
                <a:ea typeface="SimSun"/>
                <a:cs typeface="Mangal"/>
              </a:rPr>
              <a:t>. shoes, bags etc.</a:t>
            </a:r>
            <a:endParaRPr lang="en-GB" sz="1600" kern="50" dirty="0">
              <a:ea typeface="SimSun"/>
              <a:cs typeface="Mang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2877760"/>
            <a:ext cx="7772400" cy="355600"/>
          </a:xfrm>
          <a:prstGeom prst="rect">
            <a:avLst/>
          </a:prstGeom>
          <a:solidFill>
            <a:srgbClr val="45807F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000" b="1" dirty="0">
                <a:solidFill>
                  <a:srgbClr val="B9D9D8"/>
                </a:solidFill>
                <a:latin typeface="Trebuchet MS" panose="020B0603020202020204" pitchFamily="34" charset="0"/>
              </a:rPr>
              <a:t>How will you record your results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800" y="3592142"/>
            <a:ext cx="77724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prstClr val="black"/>
                </a:solidFill>
              </a:rPr>
              <a:t>Compare how you recorded your results with other groups.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5800" y="4097572"/>
            <a:ext cx="7772400" cy="876300"/>
          </a:xfrm>
          <a:prstGeom prst="rect">
            <a:avLst/>
          </a:prstGeom>
          <a:solidFill>
            <a:srgbClr val="45807F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B9D9D8"/>
                </a:solidFill>
                <a:latin typeface="Trebuchet MS" panose="020B0603020202020204" pitchFamily="34" charset="0"/>
              </a:rPr>
              <a:t>What did you find out</a:t>
            </a:r>
            <a:r>
              <a:rPr lang="en-GB" sz="1600" dirty="0" smtClean="0">
                <a:solidFill>
                  <a:srgbClr val="B9D9D8"/>
                </a:solidFill>
                <a:latin typeface="Trebuchet MS" panose="020B0603020202020204" pitchFamily="34" charset="0"/>
              </a:rPr>
              <a:t>?</a:t>
            </a:r>
          </a:p>
          <a:p>
            <a:endParaRPr lang="en-GB" sz="1600" dirty="0">
              <a:solidFill>
                <a:srgbClr val="B9D9D8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B9D9D8"/>
                </a:solidFill>
                <a:latin typeface="Trebuchet MS" panose="020B0603020202020204" pitchFamily="34" charset="0"/>
              </a:rPr>
              <a:t>What type of graph would you use to show your results?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375212" y="18502"/>
            <a:ext cx="5768788" cy="438698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GB" sz="2400" dirty="0">
                <a:solidFill>
                  <a:srgbClr val="45807F"/>
                </a:solidFill>
                <a:latin typeface="Trebuchet MS" panose="020B0603020202020204" pitchFamily="34" charset="0"/>
              </a:rPr>
              <a:t>1.1</a:t>
            </a:r>
            <a:r>
              <a:rPr lang="en-GB" sz="2400" dirty="0" smtClean="0">
                <a:solidFill>
                  <a:srgbClr val="45807F"/>
                </a:solidFill>
                <a:latin typeface="Trebuchet MS" panose="020B0603020202020204" pitchFamily="34" charset="0"/>
              </a:rPr>
              <a:t>: Introduction </a:t>
            </a:r>
            <a:r>
              <a:rPr lang="en-GB" sz="2400" dirty="0">
                <a:solidFill>
                  <a:srgbClr val="45807F"/>
                </a:solidFill>
                <a:latin typeface="Trebuchet MS" panose="020B0603020202020204" pitchFamily="34" charset="0"/>
              </a:rPr>
              <a:t>to </a:t>
            </a:r>
            <a:r>
              <a:rPr lang="en-GB" sz="2400" dirty="0" smtClean="0">
                <a:solidFill>
                  <a:srgbClr val="45807F"/>
                </a:solidFill>
                <a:latin typeface="Trebuchet MS" panose="020B0603020202020204" pitchFamily="34" charset="0"/>
              </a:rPr>
              <a:t>Biomimicry</a:t>
            </a:r>
            <a:endParaRPr lang="en-GB" sz="2400" dirty="0">
              <a:solidFill>
                <a:srgbClr val="45807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8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622300"/>
            <a:ext cx="7772400" cy="355600"/>
          </a:xfrm>
          <a:prstGeom prst="rect">
            <a:avLst/>
          </a:prstGeom>
          <a:solidFill>
            <a:srgbClr val="45807F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000" b="1" dirty="0">
                <a:solidFill>
                  <a:srgbClr val="B9D9D8"/>
                </a:solidFill>
                <a:latin typeface="Trebuchet MS" panose="020B0603020202020204" pitchFamily="34" charset="0"/>
              </a:rPr>
              <a:t>Starter 2 – History of Velcro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800" y="5903542"/>
            <a:ext cx="7772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Look at </a:t>
            </a:r>
            <a:r>
              <a:rPr lang="en-GB" dirty="0" smtClean="0">
                <a:solidFill>
                  <a:prstClr val="black"/>
                </a:solidFill>
              </a:rPr>
              <a:t>these </a:t>
            </a:r>
            <a:r>
              <a:rPr lang="en-GB" dirty="0">
                <a:solidFill>
                  <a:prstClr val="black"/>
                </a:solidFill>
              </a:rPr>
              <a:t>pictures</a:t>
            </a:r>
            <a:r>
              <a:rPr lang="en-GB" dirty="0" smtClean="0">
                <a:solidFill>
                  <a:prstClr val="black"/>
                </a:solidFill>
              </a:rPr>
              <a:t>. Suggest </a:t>
            </a:r>
            <a:r>
              <a:rPr lang="en-GB" dirty="0">
                <a:solidFill>
                  <a:prstClr val="black"/>
                </a:solidFill>
              </a:rPr>
              <a:t>links between the pictures and Velcro.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85800" y="976921"/>
            <a:ext cx="7772400" cy="355600"/>
          </a:xfrm>
          <a:prstGeom prst="rect">
            <a:avLst/>
          </a:prstGeom>
          <a:solidFill>
            <a:srgbClr val="45807F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000" dirty="0">
                <a:solidFill>
                  <a:srgbClr val="B9D9D8"/>
                </a:solidFill>
                <a:latin typeface="Trebuchet MS" panose="020B0603020202020204" pitchFamily="34" charset="0"/>
              </a:rPr>
              <a:t>Does any one know the history of Velcro?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68" y="1402715"/>
            <a:ext cx="3321732" cy="443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375400"/>
            <a:ext cx="3342198" cy="446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375212" y="18502"/>
            <a:ext cx="5768788" cy="438698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GB" sz="2400" dirty="0">
                <a:solidFill>
                  <a:srgbClr val="45807F"/>
                </a:solidFill>
                <a:latin typeface="Trebuchet MS" panose="020B0603020202020204" pitchFamily="34" charset="0"/>
              </a:rPr>
              <a:t>1.1</a:t>
            </a:r>
            <a:r>
              <a:rPr lang="en-GB" sz="2400" dirty="0" smtClean="0">
                <a:solidFill>
                  <a:srgbClr val="45807F"/>
                </a:solidFill>
                <a:latin typeface="Trebuchet MS" panose="020B0603020202020204" pitchFamily="34" charset="0"/>
              </a:rPr>
              <a:t>: Introduction </a:t>
            </a:r>
            <a:r>
              <a:rPr lang="en-GB" sz="2400" dirty="0">
                <a:solidFill>
                  <a:srgbClr val="45807F"/>
                </a:solidFill>
                <a:latin typeface="Trebuchet MS" panose="020B0603020202020204" pitchFamily="34" charset="0"/>
              </a:rPr>
              <a:t>to </a:t>
            </a:r>
            <a:r>
              <a:rPr lang="en-GB" sz="2400" dirty="0" smtClean="0">
                <a:solidFill>
                  <a:srgbClr val="45807F"/>
                </a:solidFill>
                <a:latin typeface="Trebuchet MS" panose="020B0603020202020204" pitchFamily="34" charset="0"/>
              </a:rPr>
              <a:t>Biomimicry</a:t>
            </a:r>
            <a:endParaRPr lang="en-GB" sz="2400" dirty="0">
              <a:solidFill>
                <a:srgbClr val="45807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2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5800" y="709865"/>
            <a:ext cx="7772400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kern="50" dirty="0">
                <a:ea typeface="SimSun"/>
                <a:cs typeface="Mangal"/>
              </a:rPr>
              <a:t>Velcro was invented in 1948 by Swiss engineer George de </a:t>
            </a:r>
            <a:r>
              <a:rPr lang="en-GB" sz="2000" kern="50" dirty="0" err="1">
                <a:ea typeface="SimSun"/>
                <a:cs typeface="Mangal"/>
              </a:rPr>
              <a:t>Mestral</a:t>
            </a:r>
            <a:r>
              <a:rPr lang="en-GB" sz="2000" kern="50" dirty="0" smtClean="0">
                <a:ea typeface="SimSun"/>
                <a:cs typeface="Mangal"/>
              </a:rPr>
              <a:t>.</a:t>
            </a:r>
            <a:endParaRPr lang="en-GB" sz="2000" kern="50" dirty="0">
              <a:ea typeface="SimSun"/>
              <a:cs typeface="Mangal"/>
            </a:endParaRPr>
          </a:p>
          <a:p>
            <a:pPr>
              <a:spcAft>
                <a:spcPts val="1200"/>
              </a:spcAft>
            </a:pPr>
            <a:r>
              <a:rPr lang="en-GB" sz="2000" kern="50" dirty="0">
                <a:ea typeface="SimSun"/>
                <a:cs typeface="Mangal"/>
              </a:rPr>
              <a:t>Long walks with his dog often ended with George picking burrs from the hair of his </a:t>
            </a:r>
            <a:r>
              <a:rPr lang="en-GB" sz="2000" kern="50" dirty="0" smtClean="0">
                <a:ea typeface="SimSun"/>
                <a:cs typeface="Mangal"/>
              </a:rPr>
              <a:t>dog.</a:t>
            </a:r>
            <a:endParaRPr lang="en-GB" sz="2000" kern="50" dirty="0">
              <a:ea typeface="SimSun"/>
              <a:cs typeface="Mangal"/>
            </a:endParaRPr>
          </a:p>
          <a:p>
            <a:pPr>
              <a:spcAft>
                <a:spcPts val="1200"/>
              </a:spcAft>
            </a:pPr>
            <a:r>
              <a:rPr lang="en-GB" sz="2000" kern="50" dirty="0" smtClean="0">
                <a:ea typeface="SimSun"/>
                <a:cs typeface="Mangal"/>
              </a:rPr>
              <a:t>He </a:t>
            </a:r>
            <a:r>
              <a:rPr lang="en-GB" sz="2000" kern="50" dirty="0">
                <a:ea typeface="SimSun"/>
                <a:cs typeface="Mangal"/>
              </a:rPr>
              <a:t>wondered why it was so 'sticky'.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75212" y="18502"/>
            <a:ext cx="5768788" cy="438698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GB" sz="2400" dirty="0">
                <a:solidFill>
                  <a:srgbClr val="45807F"/>
                </a:solidFill>
                <a:latin typeface="Trebuchet MS" panose="020B0603020202020204" pitchFamily="34" charset="0"/>
              </a:rPr>
              <a:t>1.1</a:t>
            </a:r>
            <a:r>
              <a:rPr lang="en-GB" sz="2400" dirty="0" smtClean="0">
                <a:solidFill>
                  <a:srgbClr val="45807F"/>
                </a:solidFill>
                <a:latin typeface="Trebuchet MS" panose="020B0603020202020204" pitchFamily="34" charset="0"/>
              </a:rPr>
              <a:t>: Introduction </a:t>
            </a:r>
            <a:r>
              <a:rPr lang="en-GB" sz="2400" dirty="0">
                <a:solidFill>
                  <a:srgbClr val="45807F"/>
                </a:solidFill>
                <a:latin typeface="Trebuchet MS" panose="020B0603020202020204" pitchFamily="34" charset="0"/>
              </a:rPr>
              <a:t>to </a:t>
            </a:r>
            <a:r>
              <a:rPr lang="en-GB" sz="2400" dirty="0" smtClean="0">
                <a:solidFill>
                  <a:srgbClr val="45807F"/>
                </a:solidFill>
                <a:latin typeface="Trebuchet MS" panose="020B0603020202020204" pitchFamily="34" charset="0"/>
              </a:rPr>
              <a:t>Biomimicry</a:t>
            </a:r>
            <a:endParaRPr lang="en-GB" sz="2400" dirty="0">
              <a:solidFill>
                <a:srgbClr val="45807F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1" t="36482" r="27428" b="37025"/>
          <a:stretch/>
        </p:blipFill>
        <p:spPr bwMode="auto">
          <a:xfrm>
            <a:off x="2006425" y="2593746"/>
            <a:ext cx="513115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6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5800" y="709865"/>
            <a:ext cx="777240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kern="50" dirty="0">
                <a:ea typeface="SimSun"/>
                <a:cs typeface="Mangal"/>
              </a:rPr>
              <a:t>Velcro is known as a 'hook and loop' fastener.  It is based on the hooked spines of burdock seeds.  </a:t>
            </a:r>
          </a:p>
          <a:p>
            <a:pPr>
              <a:spcAft>
                <a:spcPts val="1200"/>
              </a:spcAft>
            </a:pPr>
            <a:r>
              <a:rPr lang="en-GB" sz="2000" kern="50" dirty="0">
                <a:ea typeface="SimSun"/>
                <a:cs typeface="Mangal"/>
              </a:rPr>
              <a:t>These latch onto the fur of passing animals.  The seed is dragged off the plant and dispersed.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75212" y="18502"/>
            <a:ext cx="5768788" cy="438698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GB" sz="2400" dirty="0">
                <a:solidFill>
                  <a:srgbClr val="45807F"/>
                </a:solidFill>
                <a:latin typeface="Trebuchet MS" panose="020B0603020202020204" pitchFamily="34" charset="0"/>
              </a:rPr>
              <a:t>1.1</a:t>
            </a:r>
            <a:r>
              <a:rPr lang="en-GB" sz="2400" dirty="0" smtClean="0">
                <a:solidFill>
                  <a:srgbClr val="45807F"/>
                </a:solidFill>
                <a:latin typeface="Trebuchet MS" panose="020B0603020202020204" pitchFamily="34" charset="0"/>
              </a:rPr>
              <a:t>: Introduction </a:t>
            </a:r>
            <a:r>
              <a:rPr lang="en-GB" sz="2400" dirty="0">
                <a:solidFill>
                  <a:srgbClr val="45807F"/>
                </a:solidFill>
                <a:latin typeface="Trebuchet MS" panose="020B0603020202020204" pitchFamily="34" charset="0"/>
              </a:rPr>
              <a:t>to </a:t>
            </a:r>
            <a:r>
              <a:rPr lang="en-GB" sz="2400" dirty="0" smtClean="0">
                <a:solidFill>
                  <a:srgbClr val="45807F"/>
                </a:solidFill>
                <a:latin typeface="Trebuchet MS" panose="020B0603020202020204" pitchFamily="34" charset="0"/>
              </a:rPr>
              <a:t>Biomimicry</a:t>
            </a:r>
            <a:endParaRPr lang="en-GB" sz="2400" dirty="0">
              <a:solidFill>
                <a:srgbClr val="45807F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1" t="15189" r="7018" b="58801"/>
          <a:stretch/>
        </p:blipFill>
        <p:spPr bwMode="auto">
          <a:xfrm>
            <a:off x="2465302" y="2492896"/>
            <a:ext cx="4213397" cy="266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4213" y="5467082"/>
            <a:ext cx="77724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kern="50" dirty="0">
                <a:ea typeface="SimSun"/>
                <a:cs typeface="Mangal"/>
              </a:rPr>
              <a:t>Velcro is a famous example of ‘biomimicry’.</a:t>
            </a:r>
          </a:p>
        </p:txBody>
      </p:sp>
    </p:spTree>
    <p:extLst>
      <p:ext uri="{BB962C8B-B14F-4D97-AF65-F5344CB8AC3E}">
        <p14:creationId xmlns:p14="http://schemas.microsoft.com/office/powerpoint/2010/main" val="40773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622300"/>
            <a:ext cx="7772400" cy="355600"/>
          </a:xfrm>
          <a:prstGeom prst="rect">
            <a:avLst/>
          </a:prstGeom>
          <a:solidFill>
            <a:srgbClr val="45807F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000" b="1" dirty="0" smtClean="0">
                <a:solidFill>
                  <a:srgbClr val="B9D9D8"/>
                </a:solidFill>
                <a:latin typeface="Trebuchet MS" panose="020B0603020202020204" pitchFamily="34" charset="0"/>
              </a:rPr>
              <a:t>Starter 3 </a:t>
            </a:r>
            <a:r>
              <a:rPr lang="en-GB" sz="2000" b="1" dirty="0">
                <a:solidFill>
                  <a:srgbClr val="B9D9D8"/>
                </a:solidFill>
                <a:latin typeface="Trebuchet MS" panose="020B0603020202020204" pitchFamily="34" charset="0"/>
              </a:rPr>
              <a:t>— What is biomimicry</a:t>
            </a:r>
            <a:r>
              <a:rPr lang="en-GB" sz="2000" b="1" dirty="0" smtClean="0">
                <a:solidFill>
                  <a:srgbClr val="B9D9D8"/>
                </a:solidFill>
                <a:latin typeface="Trebuchet MS" panose="020B0603020202020204" pitchFamily="34" charset="0"/>
              </a:rPr>
              <a:t>?</a:t>
            </a:r>
            <a:endParaRPr lang="en-GB" sz="2000" b="1" dirty="0">
              <a:solidFill>
                <a:srgbClr val="B9D9D8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1143000"/>
            <a:ext cx="777240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kern="50" dirty="0">
                <a:ea typeface="SimSun"/>
                <a:cs typeface="Mangal"/>
              </a:rPr>
              <a:t>Watch the TED-talk to discover what biomimicry </a:t>
            </a:r>
            <a:r>
              <a:rPr lang="en-GB" sz="2000" kern="50" dirty="0" smtClean="0">
                <a:ea typeface="SimSun"/>
                <a:cs typeface="Mangal"/>
              </a:rPr>
              <a:t>is</a:t>
            </a:r>
            <a:r>
              <a:rPr lang="en-GB" sz="2000" kern="50" dirty="0">
                <a:ea typeface="SimSun"/>
                <a:cs typeface="Mangal"/>
              </a:rPr>
              <a:t>:</a:t>
            </a:r>
            <a:endParaRPr lang="en-GB" sz="2000" kern="50" dirty="0" smtClean="0">
              <a:ea typeface="SimSun"/>
              <a:cs typeface="Mangal"/>
            </a:endParaRPr>
          </a:p>
          <a:p>
            <a:pPr>
              <a:spcAft>
                <a:spcPts val="0"/>
              </a:spcAft>
            </a:pPr>
            <a:r>
              <a:rPr lang="en-GB" sz="2000" kern="50" dirty="0" smtClean="0">
                <a:ea typeface="SimSun"/>
                <a:cs typeface="Mangal"/>
                <a:hlinkClick r:id="rId3"/>
              </a:rPr>
              <a:t>www.ted.com/talks/janine_benyus_biomimicry_in_action?language=en</a:t>
            </a:r>
            <a:endParaRPr lang="en-GB" sz="2000" kern="50" dirty="0" smtClean="0">
              <a:ea typeface="SimSun"/>
              <a:cs typeface="Mang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4213" y="5420942"/>
            <a:ext cx="77724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prstClr val="black"/>
                </a:solidFill>
              </a:rPr>
              <a:t>Give examples of how people have looked to nature for ideas.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375212" y="18502"/>
            <a:ext cx="5768788" cy="438698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GB" sz="2400" dirty="0">
                <a:solidFill>
                  <a:srgbClr val="45807F"/>
                </a:solidFill>
                <a:latin typeface="Trebuchet MS" panose="020B0603020202020204" pitchFamily="34" charset="0"/>
              </a:rPr>
              <a:t>1.1</a:t>
            </a:r>
            <a:r>
              <a:rPr lang="en-GB" sz="2400" dirty="0" smtClean="0">
                <a:solidFill>
                  <a:srgbClr val="45807F"/>
                </a:solidFill>
                <a:latin typeface="Trebuchet MS" panose="020B0603020202020204" pitchFamily="34" charset="0"/>
              </a:rPr>
              <a:t>: Introduction </a:t>
            </a:r>
            <a:r>
              <a:rPr lang="en-GB" sz="2400" dirty="0">
                <a:solidFill>
                  <a:srgbClr val="45807F"/>
                </a:solidFill>
                <a:latin typeface="Trebuchet MS" panose="020B0603020202020204" pitchFamily="34" charset="0"/>
              </a:rPr>
              <a:t>to </a:t>
            </a:r>
            <a:r>
              <a:rPr lang="en-GB" sz="2400" dirty="0" smtClean="0">
                <a:solidFill>
                  <a:srgbClr val="45807F"/>
                </a:solidFill>
                <a:latin typeface="Trebuchet MS" panose="020B0603020202020204" pitchFamily="34" charset="0"/>
              </a:rPr>
              <a:t>Biomimicry</a:t>
            </a:r>
            <a:endParaRPr lang="en-GB" sz="2400" dirty="0">
              <a:solidFill>
                <a:srgbClr val="45807F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1" t="15189" r="7018" b="58801"/>
          <a:stretch/>
        </p:blipFill>
        <p:spPr bwMode="auto">
          <a:xfrm>
            <a:off x="2465302" y="2492896"/>
            <a:ext cx="4213397" cy="266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52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eachit Sci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5807F"/>
      </a:accent1>
      <a:accent2>
        <a:srgbClr val="0064A2"/>
      </a:accent2>
      <a:accent3>
        <a:srgbClr val="DCECEC"/>
      </a:accent3>
      <a:accent4>
        <a:srgbClr val="0080CC"/>
      </a:accent4>
      <a:accent5>
        <a:srgbClr val="45807F"/>
      </a:accent5>
      <a:accent6>
        <a:srgbClr val="DDF2FF"/>
      </a:accent6>
      <a:hlink>
        <a:srgbClr val="63AAAA"/>
      </a:hlink>
      <a:folHlink>
        <a:srgbClr val="0080CC"/>
      </a:folHlink>
    </a:clrScheme>
    <a:fontScheme name="Custom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22BBFB1-FD47-44F1-A456-322815425CFE}" vid="{81625C11-0D6E-4585-8533-39BA7650EE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AQA powerpoint NEW</Template>
  <TotalTime>236</TotalTime>
  <Words>293</Words>
  <Application>Microsoft Office PowerPoint</Application>
  <PresentationFormat>On-screen Show (4:3)</PresentationFormat>
  <Paragraphs>40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SimSun</vt:lpstr>
      <vt:lpstr>Arial</vt:lpstr>
      <vt:lpstr>Calibri</vt:lpstr>
      <vt:lpstr>Mangal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AQA</dc:creator>
  <cp:lastModifiedBy>Fran Hamilton</cp:lastModifiedBy>
  <cp:revision>14</cp:revision>
  <dcterms:created xsi:type="dcterms:W3CDTF">2015-03-10T16:39:09Z</dcterms:created>
  <dcterms:modified xsi:type="dcterms:W3CDTF">2015-05-01T08:59:13Z</dcterms:modified>
</cp:coreProperties>
</file>