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4"/>
  </p:notesMasterIdLst>
  <p:handoutMasterIdLst>
    <p:handoutMasterId r:id="rId25"/>
  </p:handoutMasterIdLst>
  <p:sldIdLst>
    <p:sldId id="294" r:id="rId2"/>
    <p:sldId id="322" r:id="rId3"/>
    <p:sldId id="332" r:id="rId4"/>
    <p:sldId id="333" r:id="rId5"/>
    <p:sldId id="334" r:id="rId6"/>
    <p:sldId id="331" r:id="rId7"/>
    <p:sldId id="335" r:id="rId8"/>
    <p:sldId id="341" r:id="rId9"/>
    <p:sldId id="342" r:id="rId10"/>
    <p:sldId id="351" r:id="rId11"/>
    <p:sldId id="339" r:id="rId12"/>
    <p:sldId id="338" r:id="rId13"/>
    <p:sldId id="337" r:id="rId14"/>
    <p:sldId id="352" r:id="rId15"/>
    <p:sldId id="343" r:id="rId16"/>
    <p:sldId id="344" r:id="rId17"/>
    <p:sldId id="345" r:id="rId18"/>
    <p:sldId id="346" r:id="rId19"/>
    <p:sldId id="347" r:id="rId20"/>
    <p:sldId id="348" r:id="rId21"/>
    <p:sldId id="349"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7">
          <p15:clr>
            <a:srgbClr val="A4A3A4"/>
          </p15:clr>
        </p15:guide>
        <p15:guide id="2" pos="287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C2D"/>
    <a:srgbClr val="3273AF"/>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2892" autoAdjust="0"/>
  </p:normalViewPr>
  <p:slideViewPr>
    <p:cSldViewPr snapToGrid="0" snapToObjects="1" showGuides="1">
      <p:cViewPr>
        <p:scale>
          <a:sx n="100" d="100"/>
          <a:sy n="100" d="100"/>
        </p:scale>
        <p:origin x="-294" y="-294"/>
      </p:cViewPr>
      <p:guideLst>
        <p:guide orient="horz" pos="1099"/>
        <p:guide pos="342"/>
      </p:guideLst>
    </p:cSldViewPr>
  </p:slideViewPr>
  <p:notesTextViewPr>
    <p:cViewPr>
      <p:scale>
        <a:sx n="100" d="100"/>
        <a:sy n="100" d="100"/>
      </p:scale>
      <p:origin x="0" y="0"/>
    </p:cViewPr>
  </p:notesTextViewPr>
  <p:notesViewPr>
    <p:cSldViewPr snapToGrid="0" snapToObjects="1">
      <p:cViewPr varScale="1">
        <p:scale>
          <a:sx n="71" d="100"/>
          <a:sy n="71" d="100"/>
        </p:scale>
        <p:origin x="1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457E0-B7E6-E24E-BA12-0ABEC3185120}" type="datetimeFigureOut">
              <a:rPr lang="en-US" smtClean="0"/>
              <a:t>10/31/2016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10/31/2016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7829"/>
            <a:ext cx="2678400" cy="241200"/>
          </a:xfrm>
          <a:prstGeom prst="rect">
            <a:avLst/>
          </a:prstGeom>
        </p:spPr>
        <p:txBody>
          <a:bodyPr/>
          <a:lstStyle/>
          <a:p>
            <a:r>
              <a:rPr lang="en-US"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7829"/>
            <a:ext cx="2678400" cy="241200"/>
          </a:xfrm>
          <a:prstGeom prst="rect">
            <a:avLst/>
          </a:prstGeom>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smtClean="0"/>
              <a:t> of 22</a:t>
            </a:r>
            <a:endParaRPr lang="en-US" sz="800"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7181600" cy="968675"/>
          </a:xfrm>
        </p:spPr>
        <p:txBody>
          <a:bodyPr/>
          <a:lstStyle/>
          <a:p>
            <a:r>
              <a:rPr lang="en-US" dirty="0" smtClean="0"/>
              <a:t>Simple probability</a:t>
            </a:r>
            <a:endParaRPr lang="en-US" dirty="0"/>
          </a:p>
        </p:txBody>
      </p:sp>
      <p:sp>
        <p:nvSpPr>
          <p:cNvPr id="3" name="Subtitle 2"/>
          <p:cNvSpPr>
            <a:spLocks noGrp="1"/>
          </p:cNvSpPr>
          <p:nvPr>
            <p:ph type="subTitle" idx="1"/>
          </p:nvPr>
        </p:nvSpPr>
        <p:spPr>
          <a:xfrm>
            <a:off x="539999" y="2611489"/>
            <a:ext cx="7181601" cy="378312"/>
          </a:xfrm>
        </p:spPr>
        <p:txBody>
          <a:bodyPr/>
          <a:lstStyle/>
          <a:p>
            <a:r>
              <a:rPr lang="en-US" dirty="0"/>
              <a:t>Mathematics for </a:t>
            </a:r>
            <a:r>
              <a:rPr lang="en-US" dirty="0" smtClean="0"/>
              <a:t>GCSE </a:t>
            </a:r>
            <a:r>
              <a:rPr lang="en-US" dirty="0"/>
              <a:t>Science</a:t>
            </a:r>
            <a:br>
              <a:rPr lang="en-US" dirty="0"/>
            </a:br>
            <a:endParaRPr lang="en-US" dirty="0"/>
          </a:p>
        </p:txBody>
      </p:sp>
      <p:sp>
        <p:nvSpPr>
          <p:cNvPr id="4" name="Footer Placeholder 3"/>
          <p:cNvSpPr txBox="1">
            <a:spLocks/>
          </p:cNvSpPr>
          <p:nvPr/>
        </p:nvSpPr>
        <p:spPr>
          <a:xfrm>
            <a:off x="543398" y="6617829"/>
            <a:ext cx="2678400" cy="241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smtClean="0"/>
              <a:t>© 2016 AQA. Created by Teachit for AQA.</a:t>
            </a:r>
            <a:endParaRPr lang="en-GB" sz="800" dirty="0"/>
          </a:p>
        </p:txBody>
      </p:sp>
    </p:spTree>
    <p:extLst>
      <p:ext uri="{BB962C8B-B14F-4D97-AF65-F5344CB8AC3E}">
        <p14:creationId xmlns:p14="http://schemas.microsoft.com/office/powerpoint/2010/main" val="108555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p:sp>
        <p:nvSpPr>
          <p:cNvPr id="12" name="TextBox 11"/>
          <p:cNvSpPr txBox="1"/>
          <p:nvPr/>
        </p:nvSpPr>
        <p:spPr>
          <a:xfrm>
            <a:off x="546022" y="1744663"/>
            <a:ext cx="6994222" cy="646331"/>
          </a:xfrm>
          <a:prstGeom prst="rect">
            <a:avLst/>
          </a:prstGeom>
          <a:noFill/>
        </p:spPr>
        <p:txBody>
          <a:bodyPr wrap="none" rtlCol="0">
            <a:spAutoFit/>
          </a:bodyPr>
          <a:lstStyle/>
          <a:p>
            <a:r>
              <a:rPr lang="en-US" dirty="0" smtClean="0"/>
              <a:t>Out of the next 190 trains, 48 are late. </a:t>
            </a:r>
          </a:p>
          <a:p>
            <a:r>
              <a:rPr lang="en-US" b="1" dirty="0" smtClean="0"/>
              <a:t>What is the relative frequency of late trains for the whole day?</a:t>
            </a:r>
            <a:endParaRPr lang="en-US" b="1" dirty="0"/>
          </a:p>
        </p:txBody>
      </p:sp>
      <p:sp>
        <p:nvSpPr>
          <p:cNvPr id="15" name="TextBox 14"/>
          <p:cNvSpPr txBox="1"/>
          <p:nvPr/>
        </p:nvSpPr>
        <p:spPr>
          <a:xfrm>
            <a:off x="546022" y="3767469"/>
            <a:ext cx="2993127" cy="369332"/>
          </a:xfrm>
          <a:prstGeom prst="rect">
            <a:avLst/>
          </a:prstGeom>
          <a:noFill/>
        </p:spPr>
        <p:txBody>
          <a:bodyPr wrap="none" rtlCol="0">
            <a:spAutoFit/>
          </a:bodyPr>
          <a:lstStyle/>
          <a:p>
            <a:r>
              <a:rPr lang="en-US" dirty="0" smtClean="0"/>
              <a:t>50 out of 200 trains are late</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flipH="1">
                <a:off x="546022" y="4854810"/>
                <a:ext cx="2278251" cy="489686"/>
              </a:xfrm>
              <a:prstGeom prst="rect">
                <a:avLst/>
              </a:prstGeom>
              <a:noFill/>
            </p:spPr>
            <p:txBody>
              <a:bodyPr wrap="square" rtlCol="0">
                <a:spAutoFit/>
              </a:bodyPr>
              <a:lstStyle/>
              <a:p>
                <a:r>
                  <a:rPr lang="en-US" smtClean="0">
                    <a:solidFill>
                      <a:schemeClr val="tx1"/>
                    </a:solidFill>
                  </a:rPr>
                  <a:t>So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50</m:t>
                        </m:r>
                      </m:num>
                      <m:den>
                        <m:r>
                          <a:rPr lang="en-US" b="0" i="1" smtClean="0">
                            <a:solidFill>
                              <a:schemeClr val="tx1"/>
                            </a:solidFill>
                            <a:latin typeface="Cambria Math" charset="0"/>
                          </a:rPr>
                          <m:t>200</m:t>
                        </m:r>
                      </m:den>
                    </m:f>
                    <m:r>
                      <a:rPr lang="en-US" b="0" i="1" smtClean="0">
                        <a:solidFill>
                          <a:schemeClr val="tx1"/>
                        </a:solidFill>
                        <a:latin typeface="Cambria Math" charset="0"/>
                      </a:rPr>
                      <m:t>=</m:t>
                    </m:r>
                  </m:oMath>
                </a14:m>
                <a:r>
                  <a:rPr lang="en-US" dirty="0" smtClean="0">
                    <a:solidFill>
                      <a:schemeClr val="tx1"/>
                    </a:solidFill>
                  </a:rPr>
                  <a:t> </a:t>
                </a:r>
                <a14:m>
                  <m:oMath xmlns:m="http://schemas.openxmlformats.org/officeDocument/2006/math">
                    <m:f>
                      <m:fPr>
                        <m:ctrlPr>
                          <a:rPr lang="bg-BG" i="1">
                            <a:solidFill>
                              <a:schemeClr val="tx1"/>
                            </a:solidFill>
                            <a:latin typeface="Cambria Math"/>
                          </a:rPr>
                        </m:ctrlPr>
                      </m:fPr>
                      <m:num>
                        <m:r>
                          <a:rPr lang="en-US" i="1">
                            <a:solidFill>
                              <a:schemeClr val="tx1"/>
                            </a:solidFill>
                            <a:latin typeface="Cambria Math" charset="0"/>
                          </a:rPr>
                          <m:t>1</m:t>
                        </m:r>
                      </m:num>
                      <m:den>
                        <m:r>
                          <a:rPr lang="en-US" b="0" i="1" smtClean="0">
                            <a:solidFill>
                              <a:schemeClr val="tx1"/>
                            </a:solidFill>
                            <a:latin typeface="Cambria Math" charset="0"/>
                          </a:rPr>
                          <m:t>4</m:t>
                        </m:r>
                      </m:den>
                    </m:f>
                  </m:oMath>
                </a14:m>
                <a:endParaRPr lang="en-US"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flipH="1">
                <a:off x="546022" y="4854810"/>
                <a:ext cx="2278251" cy="489686"/>
              </a:xfrm>
              <a:prstGeom prst="rect">
                <a:avLst/>
              </a:prstGeom>
              <a:blipFill rotWithShape="1">
                <a:blip r:embed="rId2"/>
                <a:stretch>
                  <a:fillRect l="-2413"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24729" y="4853400"/>
                <a:ext cx="5181227" cy="483466"/>
              </a:xfrm>
              <a:prstGeom prst="rect">
                <a:avLst/>
              </a:prstGeom>
              <a:noFill/>
            </p:spPr>
            <p:txBody>
              <a:bodyPr wrap="none" rtlCol="0">
                <a:spAutoFit/>
              </a:bodyPr>
              <a:lstStyle/>
              <a:p>
                <a:r>
                  <a:rPr lang="en-US" dirty="0" smtClean="0">
                    <a:solidFill>
                      <a:schemeClr val="tx1"/>
                    </a:solidFill>
                  </a:rPr>
                  <a:t>The relative frequency for the day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smtClean="0">
                            <a:solidFill>
                              <a:schemeClr val="tx1"/>
                            </a:solidFill>
                            <a:latin typeface="Cambria Math" charset="0"/>
                          </a:rPr>
                          <m:t>4</m:t>
                        </m:r>
                      </m:den>
                    </m:f>
                  </m:oMath>
                </a14:m>
                <a:r>
                  <a:rPr lang="en-US" dirty="0">
                    <a:solidFill>
                      <a:schemeClr val="tx1"/>
                    </a:solidFill>
                  </a:rPr>
                  <a:t>, </a:t>
                </a:r>
                <a:r>
                  <a:rPr lang="en-US" dirty="0" smtClean="0">
                    <a:solidFill>
                      <a:schemeClr val="tx1"/>
                    </a:solidFill>
                  </a:rPr>
                  <a:t>25%, 0.25</a:t>
                </a:r>
                <a:endParaRPr lang="en-US"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24729" y="4853400"/>
                <a:ext cx="5181227" cy="483466"/>
              </a:xfrm>
              <a:prstGeom prst="rect">
                <a:avLst/>
              </a:prstGeom>
              <a:blipFill rotWithShape="1">
                <a:blip r:embed="rId3"/>
                <a:stretch>
                  <a:fillRect l="-1059" r="-118" b="-75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2925" y="2821100"/>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42925" y="2821100"/>
                <a:ext cx="4497129" cy="526554"/>
              </a:xfrm>
              <a:prstGeom prst="rect">
                <a:avLst/>
              </a:prstGeom>
              <a:blipFill rotWithShape="1">
                <a:blip r:embed="rId4"/>
                <a:stretch>
                  <a:fillRect l="-1084" b="-5814"/>
                </a:stretch>
              </a:blipFill>
            </p:spPr>
            <p:txBody>
              <a:bodyPr/>
              <a:lstStyle/>
              <a:p>
                <a:r>
                  <a:rPr lang="en-GB">
                    <a:noFill/>
                  </a:rPr>
                  <a:t> </a:t>
                </a:r>
              </a:p>
            </p:txBody>
          </p:sp>
        </mc:Fallback>
      </mc:AlternateContent>
      <p:sp>
        <p:nvSpPr>
          <p:cNvPr id="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0504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5" grpId="0"/>
      <p:bldP spid="16" grpId="0"/>
      <p:bldP spid="1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frequency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2559923"/>
                <a:ext cx="8045200" cy="145252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 certain station, the trains are often late. The probability of a train arriving late to this station is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7</m:t>
                        </m:r>
                      </m:num>
                      <m:den>
                        <m:r>
                          <a:rPr lang="en-US" b="0" i="1" smtClean="0">
                            <a:solidFill>
                              <a:schemeClr val="tx1"/>
                            </a:solidFill>
                            <a:latin typeface="Cambria Math" charset="0"/>
                          </a:rPr>
                          <m:t>10</m:t>
                        </m:r>
                      </m:den>
                    </m:f>
                    <m:r>
                      <a:rPr lang="en-US" b="0" i="0" smtClean="0">
                        <a:solidFill>
                          <a:schemeClr val="tx1"/>
                        </a:solidFill>
                        <a:latin typeface="Cambria Math" charset="0"/>
                      </a:rPr>
                      <m:t>, </m:t>
                    </m:r>
                    <m:r>
                      <m:rPr>
                        <m:sty m:val="p"/>
                      </m:rPr>
                      <a:rPr lang="en-US" b="0" i="0" smtClean="0">
                        <a:solidFill>
                          <a:schemeClr val="tx1"/>
                        </a:solidFill>
                        <a:latin typeface="Cambria Math" charset="0"/>
                      </a:rPr>
                      <m:t>or</m:t>
                    </m:r>
                    <m:r>
                      <a:rPr lang="en-US" b="0" i="0" smtClean="0">
                        <a:solidFill>
                          <a:schemeClr val="tx1"/>
                        </a:solidFill>
                        <a:latin typeface="Cambria Math" charset="0"/>
                      </a:rPr>
                      <m:t> 70%</m:t>
                    </m:r>
                  </m:oMath>
                </a14:m>
                <a:endParaRPr lang="en-US"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20 trains are scheduled today. </a:t>
                </a:r>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How many of these would we expect to be late?</a:t>
                </a:r>
                <a:endParaRPr lang="en-US"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2559923"/>
                <a:ext cx="8045200" cy="1452524"/>
              </a:xfrm>
              <a:blipFill rotWithShape="1">
                <a:blip r:embed="rId2"/>
                <a:stretch>
                  <a:fillRect l="-682" t="-5462" b="-121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4517" y="4504412"/>
                <a:ext cx="1587294" cy="527773"/>
              </a:xfrm>
              <a:prstGeom prst="rect">
                <a:avLst/>
              </a:prstGeom>
              <a:noFill/>
            </p:spPr>
            <p:txBody>
              <a:bodyPr wrap="none" rtlCol="0">
                <a:spAutoFit/>
              </a:bodyPr>
              <a:lstStyle/>
              <a:p>
                <a14:m>
                  <m:oMath xmlns:m="http://schemas.openxmlformats.org/officeDocument/2006/math">
                    <m:f>
                      <m:fPr>
                        <m:ctrlPr>
                          <a:rPr lang="bg-BG" sz="2000" i="1" smtClean="0">
                            <a:solidFill>
                              <a:schemeClr val="tx1"/>
                            </a:solidFill>
                            <a:latin typeface="Cambria Math"/>
                          </a:rPr>
                        </m:ctrlPr>
                      </m:fPr>
                      <m:num>
                        <m:r>
                          <a:rPr lang="en-US" sz="2000" b="0" i="1">
                            <a:solidFill>
                              <a:schemeClr val="tx1"/>
                            </a:solidFill>
                            <a:latin typeface="Cambria Math" charset="0"/>
                          </a:rPr>
                          <m:t>7</m:t>
                        </m:r>
                      </m:num>
                      <m:den>
                        <m:r>
                          <a:rPr lang="en-US" sz="2000" b="0" i="1">
                            <a:solidFill>
                              <a:schemeClr val="tx1"/>
                            </a:solidFill>
                            <a:latin typeface="Cambria Math" charset="0"/>
                          </a:rPr>
                          <m:t>10</m:t>
                        </m:r>
                      </m:den>
                    </m:f>
                  </m:oMath>
                </a14:m>
                <a:r>
                  <a:rPr lang="en-US" sz="2000" dirty="0" smtClean="0">
                    <a:solidFill>
                      <a:schemeClr val="tx1"/>
                    </a:solidFill>
                  </a:rPr>
                  <a:t> </a:t>
                </a:r>
                <a14:m>
                  <m:oMath xmlns:m="http://schemas.openxmlformats.org/officeDocument/2006/math">
                    <m:r>
                      <a:rPr lang="en-US" sz="2000" i="1" dirty="0" smtClean="0">
                        <a:solidFill>
                          <a:schemeClr val="tx1"/>
                        </a:solidFill>
                        <a:latin typeface="Cambria Math"/>
                        <a:ea typeface="Cambria Math"/>
                      </a:rPr>
                      <m:t>×</m:t>
                    </m:r>
                  </m:oMath>
                </a14:m>
                <a:r>
                  <a:rPr lang="en-US" sz="2000" dirty="0" smtClean="0">
                    <a:solidFill>
                      <a:schemeClr val="tx1"/>
                    </a:solidFill>
                  </a:rPr>
                  <a:t> 20 = 14</a:t>
                </a:r>
                <a:endParaRPr lang="en-US" sz="20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4517" y="4504412"/>
                <a:ext cx="1587294" cy="527773"/>
              </a:xfrm>
              <a:prstGeom prst="rect">
                <a:avLst/>
              </a:prstGeom>
              <a:blipFill rotWithShape="1">
                <a:blip r:embed="rId3"/>
                <a:stretch>
                  <a:fillRect r="-2682" b="-6977"/>
                </a:stretch>
              </a:blipFill>
            </p:spPr>
            <p:txBody>
              <a:bodyPr/>
              <a:lstStyle/>
              <a:p>
                <a:r>
                  <a:rPr lang="en-GB">
                    <a:noFill/>
                  </a:rPr>
                  <a:t> </a:t>
                </a:r>
              </a:p>
            </p:txBody>
          </p:sp>
        </mc:Fallback>
      </mc:AlternateContent>
      <p:sp>
        <p:nvSpPr>
          <p:cNvPr id="6" name="TextBox 5"/>
          <p:cNvSpPr txBox="1"/>
          <p:nvPr/>
        </p:nvSpPr>
        <p:spPr>
          <a:xfrm>
            <a:off x="2894281" y="4568243"/>
            <a:ext cx="4309385" cy="400110"/>
          </a:xfrm>
          <a:prstGeom prst="rect">
            <a:avLst/>
          </a:prstGeom>
          <a:noFill/>
        </p:spPr>
        <p:txBody>
          <a:bodyPr wrap="none" rtlCol="0">
            <a:spAutoFit/>
          </a:bodyPr>
          <a:lstStyle/>
          <a:p>
            <a:r>
              <a:rPr lang="en-US" sz="2000" dirty="0" smtClean="0"/>
              <a:t>We would expect 14 trains to be late</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544517" y="1749073"/>
                <a:ext cx="5371983" cy="36933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Expected frequency = probability </a:t>
                </a:r>
                <a14:m>
                  <m:oMath xmlns:m="http://schemas.openxmlformats.org/officeDocument/2006/math">
                    <m:r>
                      <a:rPr lang="en-US" i="1" dirty="0" smtClean="0">
                        <a:solidFill>
                          <a:schemeClr val="accent1"/>
                        </a:solidFill>
                        <a:latin typeface="Cambria Math"/>
                        <a:ea typeface="Cambria Math"/>
                      </a:rPr>
                      <m:t>×</m:t>
                    </m:r>
                  </m:oMath>
                </a14:m>
                <a:r>
                  <a:rPr lang="en-US" dirty="0" smtClean="0">
                    <a:solidFill>
                      <a:schemeClr val="accent1"/>
                    </a:solidFill>
                    <a:latin typeface="Cambria Math" panose="02040503050406030204" pitchFamily="18" charset="0"/>
                    <a:ea typeface="Cambria Math" panose="02040503050406030204" pitchFamily="18" charset="0"/>
                  </a:rPr>
                  <a:t> number of trials</a:t>
                </a:r>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4517" y="1749073"/>
                <a:ext cx="5371983" cy="369332"/>
              </a:xfrm>
              <a:prstGeom prst="rect">
                <a:avLst/>
              </a:prstGeom>
              <a:blipFill rotWithShape="1">
                <a:blip r:embed="rId4"/>
                <a:stretch>
                  <a:fillRect l="-907" t="-9836" b="-22951"/>
                </a:stretch>
              </a:blipFill>
            </p:spPr>
            <p:txBody>
              <a:bodyPr/>
              <a:lstStyle/>
              <a:p>
                <a:r>
                  <a:rPr lang="en-GB">
                    <a:noFill/>
                  </a:rPr>
                  <a:t> </a:t>
                </a:r>
              </a:p>
            </p:txBody>
          </p:sp>
        </mc:Fallback>
      </mc:AlternateContent>
      <p:sp>
        <p:nvSpPr>
          <p:cNvPr id="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0822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748891"/>
                <a:ext cx="8045200" cy="4119646"/>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Experimental probability is different to theoretical probability.</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 is putting the theory into practice.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throwing a coin, the simple probability of throwing heads is </a:t>
                </a:r>
                <a14:m>
                  <m:oMath xmlns:m="http://schemas.openxmlformats.org/officeDocument/2006/math">
                    <m:f>
                      <m:fPr>
                        <m:ctrlPr>
                          <a:rPr lang="bg-BG" i="1" smtClean="0">
                            <a:latin typeface="Cambria Math"/>
                          </a:rPr>
                        </m:ctrlPr>
                      </m:fPr>
                      <m:num>
                        <m:r>
                          <a:rPr lang="en-US" b="0" i="1" smtClean="0">
                            <a:latin typeface="Cambria Math"/>
                          </a:rPr>
                          <m:t>1</m:t>
                        </m:r>
                      </m:num>
                      <m:den>
                        <m:r>
                          <a:rPr lang="en-US" b="0" i="1" smtClean="0">
                            <a:latin typeface="Cambria Math"/>
                          </a:rPr>
                          <m:t>2</m:t>
                        </m:r>
                      </m:den>
                    </m:f>
                  </m:oMath>
                </a14:m>
                <a:r>
                  <a:rPr lang="en-US" dirty="0" smtClean="0"/>
                  <a:t>, or 50%.</a:t>
                </a:r>
              </a:p>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t>Dr</a:t>
                </a:r>
                <a:r>
                  <a:rPr lang="en-US" dirty="0" smtClean="0"/>
                  <a:t> Scott throws a coin 10 times.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would expect her to throw heads half the time, so the expected frequency would be 5 heads and 5 tails.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actuality, she only throws 2 heads, so the experimental probability is </a:t>
                </a:r>
                <a14:m>
                  <m:oMath xmlns:m="http://schemas.openxmlformats.org/officeDocument/2006/math">
                    <m:f>
                      <m:fPr>
                        <m:ctrlPr>
                          <a:rPr lang="bg-BG" i="1" smtClean="0">
                            <a:latin typeface="Cambria Math"/>
                          </a:rPr>
                        </m:ctrlPr>
                      </m:fPr>
                      <m:num>
                        <m:r>
                          <a:rPr lang="en-US" b="0" i="1" smtClean="0">
                            <a:latin typeface="Cambria Math"/>
                          </a:rPr>
                          <m:t>2</m:t>
                        </m:r>
                      </m:num>
                      <m:den>
                        <m:r>
                          <a:rPr lang="en-US" b="0" i="1" smtClean="0">
                            <a:latin typeface="Cambria Math"/>
                          </a:rPr>
                          <m:t>10</m:t>
                        </m:r>
                      </m:den>
                    </m:f>
                    <m:r>
                      <a:rPr lang="en-US" b="0" i="0" smtClean="0">
                        <a:latin typeface="Cambria Math"/>
                      </a:rPr>
                      <m:t>= </m:t>
                    </m:r>
                    <m:f>
                      <m:fPr>
                        <m:ctrlPr>
                          <a:rPr lang="bg-BG" b="0" i="1" smtClean="0">
                            <a:latin typeface="Cambria Math"/>
                          </a:rPr>
                        </m:ctrlPr>
                      </m:fPr>
                      <m:num>
                        <m:r>
                          <a:rPr lang="en-US" b="0" i="1" smtClean="0">
                            <a:latin typeface="Cambria Math"/>
                          </a:rPr>
                          <m:t>1</m:t>
                        </m:r>
                      </m:num>
                      <m:den>
                        <m:r>
                          <a:rPr lang="en-US" b="0" i="1" smtClean="0">
                            <a:latin typeface="Cambria Math"/>
                          </a:rPr>
                          <m:t>5</m:t>
                        </m:r>
                      </m:den>
                    </m:f>
                  </m:oMath>
                </a14:m>
                <a:r>
                  <a:rPr lang="en-US" dirty="0" smtClean="0"/>
                  <a:t>, 20%, 0.2</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If she had carried out more trials, the number would lie closer to the expected frequency.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748891"/>
                <a:ext cx="8045200" cy="4119646"/>
              </a:xfrm>
              <a:blipFill rotWithShape="1">
                <a:blip r:embed="rId2"/>
                <a:stretch>
                  <a:fillRect l="-682" t="-1923" r="-834" b="-5473"/>
                </a:stretch>
              </a:blipFill>
            </p:spPr>
            <p:txBody>
              <a:bodyPr/>
              <a:lstStyle/>
              <a:p>
                <a:r>
                  <a:rPr lang="en-GB">
                    <a:noFill/>
                  </a:rPr>
                  <a:t> </a:t>
                </a:r>
              </a:p>
            </p:txBody>
          </p:sp>
        </mc:Fallback>
      </mc:AlternateContent>
      <p:sp>
        <p:nvSpPr>
          <p:cNvPr id="4"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0746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p:sp>
        <p:nvSpPr>
          <p:cNvPr id="5" name="TextBox 4"/>
          <p:cNvSpPr txBox="1"/>
          <p:nvPr/>
        </p:nvSpPr>
        <p:spPr>
          <a:xfrm>
            <a:off x="539999" y="1747368"/>
            <a:ext cx="8045200" cy="2031325"/>
          </a:xfrm>
          <a:prstGeom prst="rect">
            <a:avLst/>
          </a:prstGeom>
          <a:noFill/>
        </p:spPr>
        <p:txBody>
          <a:bodyPr wrap="square" rtlCol="0">
            <a:spAutoFit/>
          </a:bodyPr>
          <a:lstStyle/>
          <a:p>
            <a:r>
              <a:rPr lang="en-US" dirty="0" smtClean="0"/>
              <a:t>An experimental cream is being tested on 800 mice. It cures eczema in 550 of the mice. However it causes the 250 remaining mice to suffer from insomnia, and 50 of these develop conjunctivitis.</a:t>
            </a:r>
          </a:p>
          <a:p>
            <a:endParaRPr lang="en-US" dirty="0"/>
          </a:p>
          <a:p>
            <a:r>
              <a:rPr lang="en-US" b="1" dirty="0"/>
              <a:t>W</a:t>
            </a:r>
            <a:r>
              <a:rPr lang="en-US" b="1" dirty="0" smtClean="0"/>
              <a:t>hat is the probability of the cream curing eczema on a lab mouse? </a:t>
            </a:r>
          </a:p>
          <a:p>
            <a:r>
              <a:rPr lang="en-US" b="1" dirty="0" smtClean="0"/>
              <a:t>If a mouse is not cured, what is the experimental probability of them not developing conjunctivitis</a:t>
            </a:r>
            <a:r>
              <a:rPr lang="en-US" b="1" dirty="0"/>
              <a:t>?</a:t>
            </a:r>
          </a:p>
        </p:txBody>
      </p:sp>
      <mc:AlternateContent xmlns:mc="http://schemas.openxmlformats.org/markup-compatibility/2006" xmlns:a14="http://schemas.microsoft.com/office/drawing/2010/main">
        <mc:Choice Requires="a14">
          <p:sp>
            <p:nvSpPr>
              <p:cNvPr id="8" name="TextBox 7"/>
              <p:cNvSpPr txBox="1"/>
              <p:nvPr/>
            </p:nvSpPr>
            <p:spPr>
              <a:xfrm>
                <a:off x="543486" y="3855320"/>
                <a:ext cx="650197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3486" y="3855320"/>
                <a:ext cx="6501973" cy="526554"/>
              </a:xfrm>
              <a:prstGeom prst="rect">
                <a:avLst/>
              </a:prstGeom>
              <a:blipFill rotWithShape="1">
                <a:blip r:embed="rId2"/>
                <a:stretch>
                  <a:fillRect l="-750" b="-4598"/>
                </a:stretch>
              </a:blipFill>
            </p:spPr>
            <p:txBody>
              <a:bodyPr/>
              <a:lstStyle/>
              <a:p>
                <a:r>
                  <a:rPr lang="en-GB">
                    <a:noFill/>
                  </a:rPr>
                  <a:t> </a:t>
                </a:r>
              </a:p>
            </p:txBody>
          </p:sp>
        </mc:Fallback>
      </mc:AlternateContent>
      <p:sp>
        <p:nvSpPr>
          <p:cNvPr id="10" name="TextBox 9"/>
          <p:cNvSpPr txBox="1"/>
          <p:nvPr/>
        </p:nvSpPr>
        <p:spPr>
          <a:xfrm>
            <a:off x="539999" y="4790603"/>
            <a:ext cx="3416320" cy="369332"/>
          </a:xfrm>
          <a:prstGeom prst="rect">
            <a:avLst/>
          </a:prstGeom>
          <a:noFill/>
        </p:spPr>
        <p:txBody>
          <a:bodyPr wrap="none" rtlCol="0">
            <a:spAutoFit/>
          </a:bodyPr>
          <a:lstStyle/>
          <a:p>
            <a:r>
              <a:rPr lang="en-US" smtClean="0"/>
              <a:t>550 mice were cured out of 800</a:t>
            </a:r>
            <a:endParaRPr lang="en-US"/>
          </a:p>
        </p:txBody>
      </p:sp>
      <mc:AlternateContent xmlns:mc="http://schemas.openxmlformats.org/markup-compatibility/2006" xmlns:a14="http://schemas.microsoft.com/office/drawing/2010/main">
        <mc:Choice Requires="a14">
          <p:sp>
            <p:nvSpPr>
              <p:cNvPr id="11" name="TextBox 10"/>
              <p:cNvSpPr txBox="1"/>
              <p:nvPr/>
            </p:nvSpPr>
            <p:spPr>
              <a:xfrm>
                <a:off x="4825365" y="4664062"/>
                <a:ext cx="1265090" cy="622414"/>
              </a:xfrm>
              <a:prstGeom prst="rect">
                <a:avLst/>
              </a:prstGeom>
              <a:noFill/>
            </p:spPr>
            <p:txBody>
              <a:bodyPr wrap="none" rtlCol="0">
                <a:spAutoFit/>
              </a:bodyPr>
              <a:lstStyle/>
              <a:p>
                <a14:m>
                  <m:oMath xmlns:m="http://schemas.openxmlformats.org/officeDocument/2006/math">
                    <m:f>
                      <m:fPr>
                        <m:ctrlPr>
                          <a:rPr lang="bg-BG" sz="2400" i="1" smtClean="0">
                            <a:solidFill>
                              <a:schemeClr val="tx1"/>
                            </a:solidFill>
                            <a:latin typeface="Cambria Math"/>
                            <a:ea typeface="Cambria Math" charset="0"/>
                            <a:cs typeface="Cambria Math" charset="0"/>
                          </a:rPr>
                        </m:ctrlPr>
                      </m:fPr>
                      <m:num>
                        <m:r>
                          <a:rPr lang="en-US" sz="2400" b="0" i="1" smtClean="0">
                            <a:solidFill>
                              <a:schemeClr val="tx1"/>
                            </a:solidFill>
                            <a:latin typeface="Cambria Math" charset="0"/>
                            <a:ea typeface="Cambria Math" charset="0"/>
                            <a:cs typeface="Cambria Math" charset="0"/>
                          </a:rPr>
                          <m:t>550</m:t>
                        </m:r>
                      </m:num>
                      <m:den>
                        <m:r>
                          <a:rPr lang="en-US" sz="2400" b="0" i="1" smtClean="0">
                            <a:solidFill>
                              <a:schemeClr val="tx1"/>
                            </a:solidFill>
                            <a:latin typeface="Cambria Math" charset="0"/>
                            <a:ea typeface="Cambria Math" charset="0"/>
                            <a:cs typeface="Cambria Math" charset="0"/>
                          </a:rPr>
                          <m:t>800</m:t>
                        </m:r>
                      </m:den>
                    </m:f>
                  </m:oMath>
                </a14:m>
                <a:r>
                  <a:rPr lang="en-US" sz="2400" dirty="0" smtClean="0">
                    <a:solidFill>
                      <a:schemeClr val="tx1"/>
                    </a:solidFill>
                    <a:latin typeface="Cambria Math" charset="0"/>
                    <a:ea typeface="Cambria Math" charset="0"/>
                    <a:cs typeface="Cambria Math" charset="0"/>
                  </a:rPr>
                  <a:t> = </a:t>
                </a:r>
                <a14:m>
                  <m:oMath xmlns:m="http://schemas.openxmlformats.org/officeDocument/2006/math">
                    <m:f>
                      <m:fPr>
                        <m:ctrlPr>
                          <a:rPr lang="bg-BG" sz="2400" i="1" smtClean="0">
                            <a:solidFill>
                              <a:schemeClr val="tx1"/>
                            </a:solidFill>
                            <a:latin typeface="Cambria Math"/>
                            <a:ea typeface="Cambria Math" charset="0"/>
                            <a:cs typeface="Cambria Math" charset="0"/>
                          </a:rPr>
                        </m:ctrlPr>
                      </m:fPr>
                      <m:num>
                        <m:r>
                          <a:rPr lang="en-US" sz="2400" b="0" i="1" smtClean="0">
                            <a:solidFill>
                              <a:schemeClr val="tx1"/>
                            </a:solidFill>
                            <a:latin typeface="Cambria Math" charset="0"/>
                            <a:ea typeface="Cambria Math" charset="0"/>
                            <a:cs typeface="Cambria Math" charset="0"/>
                          </a:rPr>
                          <m:t>11</m:t>
                        </m:r>
                      </m:num>
                      <m:den>
                        <m:r>
                          <a:rPr lang="en-US" sz="2400" b="0" i="1" smtClean="0">
                            <a:solidFill>
                              <a:schemeClr val="tx1"/>
                            </a:solidFill>
                            <a:latin typeface="Cambria Math" charset="0"/>
                            <a:ea typeface="Cambria Math" charset="0"/>
                            <a:cs typeface="Cambria Math" charset="0"/>
                          </a:rPr>
                          <m:t>16</m:t>
                        </m:r>
                      </m:den>
                    </m:f>
                    <m:r>
                      <a:rPr lang="en-US" sz="2400" b="0" i="1" smtClean="0">
                        <a:solidFill>
                          <a:schemeClr val="tx1"/>
                        </a:solidFill>
                        <a:latin typeface="Cambria Math" charset="0"/>
                        <a:ea typeface="Cambria Math" charset="0"/>
                        <a:cs typeface="Cambria Math" charset="0"/>
                      </a:rPr>
                      <m:t> </m:t>
                    </m:r>
                  </m:oMath>
                </a14:m>
                <a:endParaRPr lang="en-US" sz="2400" dirty="0">
                  <a:solidFill>
                    <a:schemeClr val="tx1"/>
                  </a:solidFill>
                  <a:latin typeface="Cambria Math" charset="0"/>
                  <a:ea typeface="Cambria Math" charset="0"/>
                  <a:cs typeface="Cambria Math"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25365" y="4664062"/>
                <a:ext cx="1265090" cy="622414"/>
              </a:xfrm>
              <a:prstGeom prst="rect">
                <a:avLst/>
              </a:prstGeom>
              <a:blipFill rotWithShape="1">
                <a:blip r:embed="rId3"/>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9999" y="5502739"/>
                <a:ext cx="7404591" cy="485197"/>
              </a:xfrm>
              <a:prstGeom prst="rect">
                <a:avLst/>
              </a:prstGeom>
              <a:noFill/>
            </p:spPr>
            <p:txBody>
              <a:bodyPr wrap="none" rtlCol="0">
                <a:spAutoFit/>
              </a:bodyPr>
              <a:lstStyle/>
              <a:p>
                <a:r>
                  <a:rPr lang="en-US" dirty="0" smtClean="0">
                    <a:solidFill>
                      <a:schemeClr val="tx1"/>
                    </a:solidFill>
                  </a:rPr>
                  <a:t>The experimental probability of a mouse being cured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11</m:t>
                        </m:r>
                      </m:num>
                      <m:den>
                        <m:r>
                          <a:rPr lang="en-US" b="0" i="1">
                            <a:solidFill>
                              <a:schemeClr val="tx1"/>
                            </a:solidFill>
                            <a:latin typeface="Cambria Math" charset="0"/>
                          </a:rPr>
                          <m:t>16</m:t>
                        </m:r>
                      </m:den>
                    </m:f>
                    <m:r>
                      <a:rPr lang="en-US" b="0" i="1">
                        <a:solidFill>
                          <a:schemeClr val="tx1"/>
                        </a:solidFill>
                        <a:latin typeface="Cambria Math" charset="0"/>
                      </a:rPr>
                      <m:t> , </m:t>
                    </m:r>
                  </m:oMath>
                </a14:m>
                <a:r>
                  <a:rPr lang="en-US" dirty="0" smtClean="0">
                    <a:solidFill>
                      <a:schemeClr val="tx1"/>
                    </a:solidFill>
                  </a:rPr>
                  <a:t>0.68, </a:t>
                </a:r>
                <a:r>
                  <a:rPr lang="en-US" dirty="0">
                    <a:solidFill>
                      <a:schemeClr val="tx1"/>
                    </a:solidFill>
                  </a:rPr>
                  <a:t>69% </a:t>
                </a:r>
                <a:r>
                  <a:rPr lang="en-US" dirty="0" smtClean="0">
                    <a:solidFill>
                      <a:schemeClr val="tx1"/>
                    </a:solidFill>
                  </a:rPr>
                  <a:t> </a:t>
                </a:r>
                <a:endParaRPr lang="en-US"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9999" y="5502739"/>
                <a:ext cx="7404591" cy="485197"/>
              </a:xfrm>
              <a:prstGeom prst="rect">
                <a:avLst/>
              </a:prstGeom>
              <a:blipFill rotWithShape="1">
                <a:blip r:embed="rId4"/>
                <a:stretch>
                  <a:fillRect l="-741" b="-7595"/>
                </a:stretch>
              </a:blipFill>
            </p:spPr>
            <p:txBody>
              <a:bodyPr/>
              <a:lstStyle/>
              <a:p>
                <a:r>
                  <a:rPr lang="en-GB">
                    <a:noFill/>
                  </a:rPr>
                  <a:t> </a:t>
                </a:r>
              </a:p>
            </p:txBody>
          </p:sp>
        </mc:Fallback>
      </mc:AlternateContent>
      <p:sp>
        <p:nvSpPr>
          <p:cNvPr id="9"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2008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p:sp>
        <p:nvSpPr>
          <p:cNvPr id="14" name="TextBox 13"/>
          <p:cNvSpPr txBox="1"/>
          <p:nvPr/>
        </p:nvSpPr>
        <p:spPr>
          <a:xfrm>
            <a:off x="543486" y="4804004"/>
            <a:ext cx="6865982" cy="369332"/>
          </a:xfrm>
          <a:prstGeom prst="rect">
            <a:avLst/>
          </a:prstGeom>
          <a:noFill/>
        </p:spPr>
        <p:txBody>
          <a:bodyPr wrap="none" rtlCol="0">
            <a:spAutoFit/>
          </a:bodyPr>
          <a:lstStyle/>
          <a:p>
            <a:r>
              <a:rPr lang="en-US" dirty="0" smtClean="0"/>
              <a:t>50 mice developed conjunctivitis out of the 250 that weren’t cured</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7406409" y="4679483"/>
                <a:ext cx="111440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50</m:t>
                          </m:r>
                        </m:num>
                        <m:den>
                          <m:r>
                            <a:rPr lang="en-US" b="0" i="1" smtClean="0">
                              <a:solidFill>
                                <a:schemeClr val="tx1"/>
                              </a:solidFill>
                              <a:latin typeface="Cambria Math" charset="0"/>
                            </a:rPr>
                            <m:t>250</m:t>
                          </m:r>
                        </m:den>
                      </m:f>
                      <m:r>
                        <a:rPr lang="en-US" b="0" i="1" smtClean="0">
                          <a:solidFill>
                            <a:schemeClr val="tx1"/>
                          </a:solidFill>
                          <a:latin typeface="Cambria Math" charset="0"/>
                        </a:rPr>
                        <m:t>= </m:t>
                      </m:r>
                      <m:f>
                        <m:fPr>
                          <m:ctrlPr>
                            <a:rPr lang="bg-BG" b="0"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5</m:t>
                          </m:r>
                        </m:den>
                      </m:f>
                    </m:oMath>
                  </m:oMathPara>
                </a14:m>
                <a:endParaRPr lang="en-US"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406409" y="4679483"/>
                <a:ext cx="1114408" cy="618374"/>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9998" y="5515004"/>
                <a:ext cx="8045201" cy="762196"/>
              </a:xfrm>
              <a:prstGeom prst="rect">
                <a:avLst/>
              </a:prstGeom>
              <a:noFill/>
            </p:spPr>
            <p:txBody>
              <a:bodyPr wrap="square" rtlCol="0">
                <a:spAutoFit/>
              </a:bodyPr>
              <a:lstStyle/>
              <a:p>
                <a:r>
                  <a:rPr lang="en-US" dirty="0" smtClean="0">
                    <a:solidFill>
                      <a:schemeClr val="tx1"/>
                    </a:solidFill>
                  </a:rPr>
                  <a:t>The experimental probability of an uncured mouse developing conjunctivitis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smtClean="0">
                            <a:solidFill>
                              <a:schemeClr val="tx1"/>
                            </a:solidFill>
                            <a:latin typeface="Cambria Math" charset="0"/>
                          </a:rPr>
                          <m:t>5</m:t>
                        </m:r>
                      </m:den>
                    </m:f>
                    <m:r>
                      <a:rPr lang="en-US" b="0" i="1">
                        <a:solidFill>
                          <a:schemeClr val="tx1"/>
                        </a:solidFill>
                        <a:latin typeface="Cambria Math" charset="0"/>
                      </a:rPr>
                      <m:t> , </m:t>
                    </m:r>
                  </m:oMath>
                </a14:m>
                <a:r>
                  <a:rPr lang="en-US" dirty="0" smtClean="0">
                    <a:solidFill>
                      <a:schemeClr val="tx1"/>
                    </a:solidFill>
                  </a:rPr>
                  <a:t>0.2, 20%</a:t>
                </a:r>
                <a:endParaRPr lang="en-US"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39998" y="5515004"/>
                <a:ext cx="8045201" cy="762196"/>
              </a:xfrm>
              <a:prstGeom prst="rect">
                <a:avLst/>
              </a:prstGeom>
              <a:blipFill rotWithShape="1">
                <a:blip r:embed="rId3"/>
                <a:stretch>
                  <a:fillRect l="-682" t="-4000" r="-1137" b="-4000"/>
                </a:stretch>
              </a:blipFill>
            </p:spPr>
            <p:txBody>
              <a:bodyPr/>
              <a:lstStyle/>
              <a:p>
                <a:r>
                  <a:rPr lang="en-GB">
                    <a:noFill/>
                  </a:rPr>
                  <a:t> </a:t>
                </a:r>
              </a:p>
            </p:txBody>
          </p:sp>
        </mc:Fallback>
      </mc:AlternateContent>
      <p:sp>
        <p:nvSpPr>
          <p:cNvPr id="17" name="TextBox 16"/>
          <p:cNvSpPr txBox="1"/>
          <p:nvPr/>
        </p:nvSpPr>
        <p:spPr>
          <a:xfrm>
            <a:off x="539999" y="1747368"/>
            <a:ext cx="8045200" cy="2031325"/>
          </a:xfrm>
          <a:prstGeom prst="rect">
            <a:avLst/>
          </a:prstGeom>
          <a:noFill/>
        </p:spPr>
        <p:txBody>
          <a:bodyPr wrap="square" rtlCol="0">
            <a:spAutoFit/>
          </a:bodyPr>
          <a:lstStyle/>
          <a:p>
            <a:r>
              <a:rPr lang="en-US" dirty="0" smtClean="0"/>
              <a:t>An experimental cream is being tested on 800 mice. It cures eczema in 550 of the mice. However it causes the 250 remaining mice to suffer from insomnia, and 50 of these develop conjunctivitis.</a:t>
            </a:r>
          </a:p>
          <a:p>
            <a:endParaRPr lang="en-US" dirty="0"/>
          </a:p>
          <a:p>
            <a:r>
              <a:rPr lang="en-US" b="1" dirty="0"/>
              <a:t>W</a:t>
            </a:r>
            <a:r>
              <a:rPr lang="en-US" b="1" dirty="0" smtClean="0"/>
              <a:t>hat is the probability of the cream curing eczema on a lab mouse? </a:t>
            </a:r>
          </a:p>
          <a:p>
            <a:r>
              <a:rPr lang="en-US" b="1" dirty="0" smtClean="0"/>
              <a:t>If a mouse is not cured, what is the experimental probability of them not developing conjunctivitis</a:t>
            </a:r>
            <a:r>
              <a:rPr lang="en-US" b="1" dirty="0"/>
              <a:t>?</a:t>
            </a:r>
          </a:p>
        </p:txBody>
      </p:sp>
      <mc:AlternateContent xmlns:mc="http://schemas.openxmlformats.org/markup-compatibility/2006" xmlns:a14="http://schemas.microsoft.com/office/drawing/2010/main">
        <mc:Choice Requires="a14">
          <p:sp>
            <p:nvSpPr>
              <p:cNvPr id="18" name="TextBox 17"/>
              <p:cNvSpPr txBox="1"/>
              <p:nvPr/>
            </p:nvSpPr>
            <p:spPr>
              <a:xfrm>
                <a:off x="543486" y="3855320"/>
                <a:ext cx="650197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3486" y="3855320"/>
                <a:ext cx="6501973" cy="526554"/>
              </a:xfrm>
              <a:prstGeom prst="rect">
                <a:avLst/>
              </a:prstGeom>
              <a:blipFill rotWithShape="1">
                <a:blip r:embed="rId4"/>
                <a:stretch>
                  <a:fillRect l="-750" b="-4598"/>
                </a:stretch>
              </a:blipFill>
            </p:spPr>
            <p:txBody>
              <a:bodyPr/>
              <a:lstStyle/>
              <a:p>
                <a:r>
                  <a:rPr lang="en-GB">
                    <a:noFill/>
                  </a:rPr>
                  <a:t> </a:t>
                </a:r>
              </a:p>
            </p:txBody>
          </p:sp>
        </mc:Fallback>
      </mc:AlternateContent>
      <p:sp>
        <p:nvSpPr>
          <p:cNvPr id="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342470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0000" y="5097370"/>
                <a:ext cx="656609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0000" y="5097370"/>
                <a:ext cx="6566093" cy="526554"/>
              </a:xfrm>
              <a:prstGeom prst="rect">
                <a:avLst/>
              </a:prstGeom>
              <a:blipFill rotWithShape="1">
                <a:blip r:embed="rId2"/>
                <a:stretch>
                  <a:fillRect l="-836"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0000" y="4086000"/>
                <a:ext cx="5371983" cy="36933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Expected frequency = probability </a:t>
                </a:r>
                <a14:m>
                  <m:oMath xmlns:m="http://schemas.openxmlformats.org/officeDocument/2006/math">
                    <m:r>
                      <a:rPr lang="en-US" i="1" dirty="0" smtClean="0">
                        <a:solidFill>
                          <a:schemeClr val="accent1"/>
                        </a:solidFill>
                        <a:latin typeface="Cambria Math"/>
                        <a:ea typeface="Cambria Math"/>
                      </a:rPr>
                      <m:t>×</m:t>
                    </m:r>
                  </m:oMath>
                </a14:m>
                <a:r>
                  <a:rPr lang="en-US" dirty="0" smtClean="0">
                    <a:solidFill>
                      <a:schemeClr val="accent1"/>
                    </a:solidFill>
                    <a:latin typeface="Cambria Math" panose="02040503050406030204" pitchFamily="18" charset="0"/>
                    <a:ea typeface="Cambria Math" panose="02040503050406030204" pitchFamily="18" charset="0"/>
                  </a:rPr>
                  <a:t> number of trials</a:t>
                </a:r>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0000" y="4086000"/>
                <a:ext cx="5371983" cy="369332"/>
              </a:xfrm>
              <a:prstGeom prst="rect">
                <a:avLst/>
              </a:prstGeom>
              <a:blipFill rotWithShape="1">
                <a:blip r:embed="rId3"/>
                <a:stretch>
                  <a:fillRect l="-1022" t="-9836" b="-22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0000" y="2917408"/>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0000" y="2917408"/>
                <a:ext cx="4497129" cy="526554"/>
              </a:xfrm>
              <a:prstGeom prst="rect">
                <a:avLst/>
              </a:prstGeom>
              <a:blipFill rotWithShape="1">
                <a:blip r:embed="rId4"/>
                <a:stretch>
                  <a:fillRect l="-1221"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000" y="1750098"/>
                <a:ext cx="6737145" cy="525272"/>
              </a:xfrm>
              <a:prstGeom prst="rect">
                <a:avLst/>
              </a:prstGeom>
              <a:noFill/>
            </p:spPr>
            <p:txBody>
              <a:bodyPr wrap="squar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0000" y="1750098"/>
                <a:ext cx="6737145" cy="525272"/>
              </a:xfrm>
              <a:prstGeom prst="rect">
                <a:avLst/>
              </a:prstGeom>
              <a:blipFill rotWithShape="1">
                <a:blip r:embed="rId5"/>
                <a:stretch>
                  <a:fillRect l="-814" b="-5814"/>
                </a:stretch>
              </a:blipFill>
            </p:spPr>
            <p:txBody>
              <a:bodyPr/>
              <a:lstStyle/>
              <a:p>
                <a:r>
                  <a:rPr lang="en-GB">
                    <a:noFill/>
                  </a:rPr>
                  <a:t> </a:t>
                </a:r>
              </a:p>
            </p:txBody>
          </p:sp>
        </mc:Fallback>
      </mc:AlternateContent>
      <p:sp>
        <p:nvSpPr>
          <p:cNvPr id="11"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3360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247545"/>
            <a:ext cx="8045200" cy="485724"/>
          </a:xfrm>
        </p:spPr>
        <p:txBody>
          <a:bodyPr/>
          <a:lstStyle/>
          <a:p>
            <a:pPr marL="0" indent="0">
              <a:buNone/>
            </a:pPr>
            <a:r>
              <a:rPr lang="en-US" sz="2400" dirty="0" smtClean="0">
                <a:solidFill>
                  <a:schemeClr val="tx2"/>
                </a:solidFill>
                <a:latin typeface="AQA Chevin Pro Light" panose="020F0303030000060003" pitchFamily="34" charset="0"/>
              </a:rPr>
              <a:t>GCSE </a:t>
            </a:r>
            <a:r>
              <a:rPr lang="en-US" sz="2400" dirty="0" err="1" smtClean="0">
                <a:solidFill>
                  <a:schemeClr val="tx2"/>
                </a:solidFill>
                <a:latin typeface="AQA Chevin Pro Light" panose="020F0303030000060003" pitchFamily="34" charset="0"/>
              </a:rPr>
              <a:t>Maths</a:t>
            </a:r>
            <a:r>
              <a:rPr lang="en-US" sz="2400" dirty="0" smtClean="0">
                <a:solidFill>
                  <a:schemeClr val="tx2"/>
                </a:solidFill>
                <a:latin typeface="AQA Chevin Pro Light" panose="020F0303030000060003" pitchFamily="34" charset="0"/>
              </a:rPr>
              <a:t> F</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79" y="1741690"/>
            <a:ext cx="6234242" cy="438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8"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122543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 y="1742598"/>
            <a:ext cx="7383780" cy="351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6" name="Title 1"/>
          <p:cNvSpPr txBox="1">
            <a:spLocks/>
          </p:cNvSpPr>
          <p:nvPr/>
        </p:nvSpPr>
        <p:spPr>
          <a:xfrm>
            <a:off x="692400" y="1087024"/>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GCSE Maths F</a:t>
            </a:r>
            <a:endParaRPr lang="en-GB" dirty="0"/>
          </a:p>
        </p:txBody>
      </p:sp>
      <p:sp>
        <p:nvSpPr>
          <p:cNvPr id="8"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1554236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400" y="1431708"/>
            <a:ext cx="5371132" cy="479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7"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
        <p:nvSpPr>
          <p:cNvPr id="9" name="Title 1"/>
          <p:cNvSpPr>
            <a:spLocks noGrp="1"/>
          </p:cNvSpPr>
          <p:nvPr>
            <p:ph type="title"/>
          </p:nvPr>
        </p:nvSpPr>
        <p:spPr>
          <a:xfrm>
            <a:off x="692400" y="1087024"/>
            <a:ext cx="8045200" cy="431181"/>
          </a:xfrm>
        </p:spPr>
        <p:txBody>
          <a:bodyPr/>
          <a:lstStyle/>
          <a:p>
            <a:r>
              <a:rPr lang="en-GB" dirty="0" smtClean="0"/>
              <a:t>GCSE Maths F</a:t>
            </a:r>
            <a:endParaRPr lang="en-GB" dirty="0"/>
          </a:p>
        </p:txBody>
      </p:sp>
    </p:spTree>
    <p:extLst>
      <p:ext uri="{BB962C8B-B14F-4D97-AF65-F5344CB8AC3E}">
        <p14:creationId xmlns:p14="http://schemas.microsoft.com/office/powerpoint/2010/main" val="318967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996" y="1894220"/>
            <a:ext cx="8057204" cy="399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6" name="Title 1"/>
          <p:cNvSpPr>
            <a:spLocks noGrp="1"/>
          </p:cNvSpPr>
          <p:nvPr>
            <p:ph type="title"/>
          </p:nvPr>
        </p:nvSpPr>
        <p:spPr>
          <a:xfrm>
            <a:off x="692400" y="1087024"/>
            <a:ext cx="8045200" cy="431181"/>
          </a:xfrm>
        </p:spPr>
        <p:txBody>
          <a:bodyPr/>
          <a:lstStyle/>
          <a:p>
            <a:r>
              <a:rPr lang="en-GB" dirty="0" smtClean="0"/>
              <a:t>GCSE Maths F</a:t>
            </a:r>
            <a:endParaRPr lang="en-GB" dirty="0"/>
          </a:p>
        </p:txBody>
      </p:sp>
      <p:sp>
        <p:nvSpPr>
          <p:cNvPr id="7"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88205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37864"/>
            <a:ext cx="8045200" cy="431181"/>
          </a:xfrm>
        </p:spPr>
        <p:txBody>
          <a:bodyPr>
            <a:normAutofit fontScale="90000"/>
          </a:bodyPr>
          <a:lstStyle/>
          <a:p>
            <a:r>
              <a:rPr lang="en-US" dirty="0" smtClean="0"/>
              <a:t>LO: </a:t>
            </a:r>
            <a:r>
              <a:rPr lang="en-GB" dirty="0"/>
              <a:t>Understand simple probability</a:t>
            </a:r>
            <a:r>
              <a:rPr lang="en-US" dirty="0"/>
              <a:t> </a:t>
            </a:r>
            <a:br>
              <a:rPr lang="en-US" dirty="0"/>
            </a:br>
            <a:r>
              <a:rPr lang="en-US" dirty="0" smtClean="0"/>
              <a:t> </a:t>
            </a:r>
            <a:endParaRPr lang="en-US" dirty="0"/>
          </a:p>
        </p:txBody>
      </p:sp>
      <p:sp>
        <p:nvSpPr>
          <p:cNvPr id="13" name="TextBox 12"/>
          <p:cNvSpPr txBox="1"/>
          <p:nvPr/>
        </p:nvSpPr>
        <p:spPr>
          <a:xfrm>
            <a:off x="540000" y="2657151"/>
            <a:ext cx="8043417" cy="646331"/>
          </a:xfrm>
          <a:prstGeom prst="rect">
            <a:avLst/>
          </a:prstGeom>
          <a:noFill/>
        </p:spPr>
        <p:txBody>
          <a:bodyPr wrap="square" rtlCol="0">
            <a:spAutoFit/>
          </a:bodyPr>
          <a:lstStyle/>
          <a:p>
            <a:r>
              <a:rPr lang="en-US" dirty="0" smtClean="0"/>
              <a:t>It is useful in determining the likelihood of an event, as well as determining potential risk.</a:t>
            </a:r>
            <a:endParaRPr lang="en-US" dirty="0"/>
          </a:p>
        </p:txBody>
      </p:sp>
      <p:sp>
        <p:nvSpPr>
          <p:cNvPr id="14" name="TextBox 13"/>
          <p:cNvSpPr txBox="1"/>
          <p:nvPr/>
        </p:nvSpPr>
        <p:spPr>
          <a:xfrm>
            <a:off x="540000" y="3849431"/>
            <a:ext cx="8043416" cy="923330"/>
          </a:xfrm>
          <a:prstGeom prst="rect">
            <a:avLst/>
          </a:prstGeom>
          <a:noFill/>
        </p:spPr>
        <p:txBody>
          <a:bodyPr wrap="square" rtlCol="0">
            <a:spAutoFit/>
          </a:bodyPr>
          <a:lstStyle/>
          <a:p>
            <a:r>
              <a:rPr lang="en-US" dirty="0" smtClean="0"/>
              <a:t>Over the course of this presentation, we will discuss the topics of simple probability, including experimental probability, expected frequency and relative frequency.</a:t>
            </a:r>
            <a:endParaRPr lang="en-US" dirty="0"/>
          </a:p>
        </p:txBody>
      </p:sp>
      <p:sp>
        <p:nvSpPr>
          <p:cNvPr id="7" name="TextBox 6"/>
          <p:cNvSpPr txBox="1"/>
          <p:nvPr/>
        </p:nvSpPr>
        <p:spPr>
          <a:xfrm>
            <a:off x="539999" y="1741870"/>
            <a:ext cx="8043417" cy="369332"/>
          </a:xfrm>
          <a:prstGeom prst="rect">
            <a:avLst/>
          </a:prstGeom>
          <a:noFill/>
        </p:spPr>
        <p:txBody>
          <a:bodyPr wrap="square" rtlCol="0">
            <a:spAutoFit/>
          </a:bodyPr>
          <a:lstStyle/>
          <a:p>
            <a:r>
              <a:rPr lang="en-US" dirty="0"/>
              <a:t>A probability is a number that tells you how likely something is to happen.</a:t>
            </a:r>
          </a:p>
        </p:txBody>
      </p:sp>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6522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Biology sample assessment materials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919" y="1744663"/>
            <a:ext cx="6000163"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6334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Biology sample assessment materials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75" y="1741457"/>
            <a:ext cx="8045450" cy="24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996676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Biology sample assessment materials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75" y="1750201"/>
            <a:ext cx="8045450" cy="298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 y="5106957"/>
            <a:ext cx="8421624" cy="96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31048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a:t>
            </a:r>
            <a:endParaRPr lang="en-US" dirty="0"/>
          </a:p>
        </p:txBody>
      </p:sp>
      <p:sp>
        <p:nvSpPr>
          <p:cNvPr id="3" name="Content Placeholder 2"/>
          <p:cNvSpPr>
            <a:spLocks noGrp="1"/>
          </p:cNvSpPr>
          <p:nvPr>
            <p:ph idx="1"/>
          </p:nvPr>
        </p:nvSpPr>
        <p:spPr>
          <a:xfrm>
            <a:off x="540000" y="1745361"/>
            <a:ext cx="8045200" cy="410987"/>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probability of an outcome is a number, which can lie anywhere between </a:t>
            </a:r>
            <a:endParaRPr lang="en-US" dirty="0"/>
          </a:p>
        </p:txBody>
      </p:sp>
      <p:sp>
        <p:nvSpPr>
          <p:cNvPr id="6" name="TextBox 5"/>
          <p:cNvSpPr txBox="1"/>
          <p:nvPr/>
        </p:nvSpPr>
        <p:spPr>
          <a:xfrm>
            <a:off x="621888" y="2834405"/>
            <a:ext cx="1274708" cy="369332"/>
          </a:xfrm>
          <a:prstGeom prst="rect">
            <a:avLst/>
          </a:prstGeom>
          <a:noFill/>
        </p:spPr>
        <p:txBody>
          <a:bodyPr wrap="none" rtlCol="0">
            <a:spAutoFit/>
          </a:bodyPr>
          <a:lstStyle/>
          <a:p>
            <a:r>
              <a:rPr lang="en-US" dirty="0" smtClean="0"/>
              <a:t>impossible</a:t>
            </a:r>
            <a:endParaRPr lang="en-US" dirty="0"/>
          </a:p>
        </p:txBody>
      </p:sp>
      <p:grpSp>
        <p:nvGrpSpPr>
          <p:cNvPr id="7" name="Group 6"/>
          <p:cNvGrpSpPr/>
          <p:nvPr/>
        </p:nvGrpSpPr>
        <p:grpSpPr>
          <a:xfrm>
            <a:off x="1058790" y="2211158"/>
            <a:ext cx="6944532" cy="646331"/>
            <a:chOff x="899652" y="2197510"/>
            <a:chExt cx="6944532" cy="646331"/>
          </a:xfrm>
        </p:grpSpPr>
        <p:sp>
          <p:nvSpPr>
            <p:cNvPr id="5" name="TextBox 4"/>
            <p:cNvSpPr txBox="1"/>
            <p:nvPr/>
          </p:nvSpPr>
          <p:spPr>
            <a:xfrm>
              <a:off x="899652" y="2197510"/>
              <a:ext cx="441146" cy="646331"/>
            </a:xfrm>
            <a:prstGeom prst="rect">
              <a:avLst/>
            </a:prstGeom>
            <a:noFill/>
          </p:spPr>
          <p:txBody>
            <a:bodyPr wrap="none" rtlCol="0">
              <a:spAutoFit/>
            </a:bodyPr>
            <a:lstStyle/>
            <a:p>
              <a:r>
                <a:rPr lang="en-US" sz="3600" dirty="0"/>
                <a:t>0</a:t>
              </a:r>
            </a:p>
          </p:txBody>
        </p:sp>
        <p:cxnSp>
          <p:nvCxnSpPr>
            <p:cNvPr id="8" name="Straight Arrow Connector 7"/>
            <p:cNvCxnSpPr/>
            <p:nvPr/>
          </p:nvCxnSpPr>
          <p:spPr>
            <a:xfrm>
              <a:off x="1451085" y="2520675"/>
              <a:ext cx="5841667"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03038" y="2197510"/>
              <a:ext cx="441146" cy="646331"/>
            </a:xfrm>
            <a:prstGeom prst="rect">
              <a:avLst/>
            </a:prstGeom>
            <a:noFill/>
          </p:spPr>
          <p:txBody>
            <a:bodyPr wrap="none" rtlCol="0">
              <a:spAutoFit/>
            </a:bodyPr>
            <a:lstStyle/>
            <a:p>
              <a:r>
                <a:rPr lang="en-US" sz="3600" dirty="0" smtClean="0"/>
                <a:t>1</a:t>
              </a:r>
              <a:endParaRPr lang="en-US" sz="4000" dirty="0"/>
            </a:p>
          </p:txBody>
        </p:sp>
      </p:grpSp>
      <p:sp>
        <p:nvSpPr>
          <p:cNvPr id="10" name="TextBox 9"/>
          <p:cNvSpPr txBox="1"/>
          <p:nvPr/>
        </p:nvSpPr>
        <p:spPr>
          <a:xfrm>
            <a:off x="7348805" y="2834405"/>
            <a:ext cx="877163" cy="369332"/>
          </a:xfrm>
          <a:prstGeom prst="rect">
            <a:avLst/>
          </a:prstGeom>
          <a:noFill/>
        </p:spPr>
        <p:txBody>
          <a:bodyPr wrap="none" rtlCol="0">
            <a:spAutoFit/>
          </a:bodyPr>
          <a:lstStyle/>
          <a:p>
            <a:r>
              <a:rPr lang="en-US" dirty="0" smtClean="0"/>
              <a:t>certain</a:t>
            </a:r>
            <a:endParaRPr lang="en-US" dirty="0"/>
          </a:p>
        </p:txBody>
      </p:sp>
      <p:sp>
        <p:nvSpPr>
          <p:cNvPr id="11" name="TextBox 10"/>
          <p:cNvSpPr txBox="1"/>
          <p:nvPr/>
        </p:nvSpPr>
        <p:spPr>
          <a:xfrm>
            <a:off x="540000" y="3568229"/>
            <a:ext cx="3668633" cy="369332"/>
          </a:xfrm>
          <a:prstGeom prst="rect">
            <a:avLst/>
          </a:prstGeom>
          <a:noFill/>
        </p:spPr>
        <p:txBody>
          <a:bodyPr wrap="none" rtlCol="0">
            <a:spAutoFit/>
          </a:bodyPr>
          <a:lstStyle/>
          <a:p>
            <a:r>
              <a:rPr lang="en-US" dirty="0" smtClean="0"/>
              <a:t>We can express this number as ...</a:t>
            </a:r>
            <a:endParaRPr lang="en-US" dirty="0"/>
          </a:p>
        </p:txBody>
      </p:sp>
      <p:sp>
        <p:nvSpPr>
          <p:cNvPr id="12" name="TextBox 11"/>
          <p:cNvSpPr txBox="1"/>
          <p:nvPr/>
        </p:nvSpPr>
        <p:spPr>
          <a:xfrm>
            <a:off x="3606699" y="4420389"/>
            <a:ext cx="1451038"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fraction</a:t>
            </a:r>
            <a:endParaRPr lang="en-US" sz="2400" dirty="0">
              <a:solidFill>
                <a:schemeClr val="tx2"/>
              </a:solidFill>
            </a:endParaRPr>
          </a:p>
        </p:txBody>
      </p:sp>
      <p:sp>
        <p:nvSpPr>
          <p:cNvPr id="13" name="TextBox 12"/>
          <p:cNvSpPr txBox="1"/>
          <p:nvPr/>
        </p:nvSpPr>
        <p:spPr>
          <a:xfrm>
            <a:off x="700228" y="4420389"/>
            <a:ext cx="1503938"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decimal</a:t>
            </a:r>
            <a:endParaRPr lang="en-US" sz="2400" dirty="0">
              <a:solidFill>
                <a:schemeClr val="tx2"/>
              </a:solidFill>
            </a:endParaRPr>
          </a:p>
        </p:txBody>
      </p:sp>
      <p:sp>
        <p:nvSpPr>
          <p:cNvPr id="14" name="TextBox 13"/>
          <p:cNvSpPr txBox="1"/>
          <p:nvPr/>
        </p:nvSpPr>
        <p:spPr>
          <a:xfrm>
            <a:off x="6460271" y="4420389"/>
            <a:ext cx="1983235"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percentage</a:t>
            </a:r>
            <a:endParaRPr lang="en-US" sz="2400" dirty="0">
              <a:solidFill>
                <a:schemeClr val="tx2"/>
              </a:solidFill>
            </a:endParaRPr>
          </a:p>
        </p:txBody>
      </p:sp>
      <p:sp>
        <p:nvSpPr>
          <p:cNvPr id="15" name="TextBox 14"/>
          <p:cNvSpPr txBox="1"/>
          <p:nvPr/>
        </p:nvSpPr>
        <p:spPr>
          <a:xfrm>
            <a:off x="1145863" y="5256302"/>
            <a:ext cx="612668" cy="461665"/>
          </a:xfrm>
          <a:prstGeom prst="rect">
            <a:avLst/>
          </a:prstGeom>
          <a:noFill/>
        </p:spPr>
        <p:txBody>
          <a:bodyPr wrap="none" rtlCol="0">
            <a:spAutoFit/>
          </a:bodyPr>
          <a:lstStyle/>
          <a:p>
            <a:r>
              <a:rPr lang="en-US" sz="2400" dirty="0" smtClean="0"/>
              <a:t>0.5</a:t>
            </a:r>
            <a:endParaRPr lang="en-US" sz="2400" dirty="0"/>
          </a:p>
        </p:txBody>
      </p:sp>
      <mc:AlternateContent xmlns:mc="http://schemas.openxmlformats.org/markup-compatibility/2006" xmlns:a14="http://schemas.microsoft.com/office/drawing/2010/main">
        <mc:Choice Requires="a14">
          <p:sp>
            <p:nvSpPr>
              <p:cNvPr id="16" name="TextBox 15"/>
              <p:cNvSpPr txBox="1"/>
              <p:nvPr/>
            </p:nvSpPr>
            <p:spPr>
              <a:xfrm>
                <a:off x="4311284" y="5095232"/>
                <a:ext cx="43954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2</m:t>
                          </m:r>
                        </m:den>
                      </m:f>
                    </m:oMath>
                  </m:oMathPara>
                </a14:m>
                <a:endParaRPr lang="en-US" sz="24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311284" y="5095232"/>
                <a:ext cx="439543" cy="783804"/>
              </a:xfrm>
              <a:prstGeom prst="rect">
                <a:avLst/>
              </a:prstGeom>
              <a:blipFill rotWithShape="1">
                <a:blip r:embed="rId2"/>
                <a:stretch>
                  <a:fillRect/>
                </a:stretch>
              </a:blipFill>
            </p:spPr>
            <p:txBody>
              <a:bodyPr/>
              <a:lstStyle/>
              <a:p>
                <a:r>
                  <a:rPr lang="en-GB">
                    <a:noFill/>
                  </a:rPr>
                  <a:t> </a:t>
                </a:r>
              </a:p>
            </p:txBody>
          </p:sp>
        </mc:Fallback>
      </mc:AlternateContent>
      <p:sp>
        <p:nvSpPr>
          <p:cNvPr id="17" name="TextBox 16"/>
          <p:cNvSpPr txBox="1"/>
          <p:nvPr/>
        </p:nvSpPr>
        <p:spPr>
          <a:xfrm>
            <a:off x="7050978" y="5256302"/>
            <a:ext cx="801823" cy="461665"/>
          </a:xfrm>
          <a:prstGeom prst="rect">
            <a:avLst/>
          </a:prstGeom>
          <a:noFill/>
        </p:spPr>
        <p:txBody>
          <a:bodyPr wrap="none" rtlCol="0">
            <a:spAutoFit/>
          </a:bodyPr>
          <a:lstStyle/>
          <a:p>
            <a:r>
              <a:rPr lang="en-US" sz="2400" dirty="0" smtClean="0"/>
              <a:t>50%</a:t>
            </a:r>
            <a:endParaRPr lang="en-US" sz="2400" dirty="0"/>
          </a:p>
        </p:txBody>
      </p:sp>
      <p:sp>
        <p:nvSpPr>
          <p:cNvPr id="1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9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can calculate probability of an outcome using a formula, as long as all outcomes are equally likely.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could use this formula to calculate probability for the event of rolling an ordinary dice. However, if the dice was loaded so it was more likely to come up 6, then it would not be appropriate to use this formula.</a:t>
            </a:r>
            <a:endParaRPr lang="en-US" dirty="0"/>
          </a:p>
        </p:txBody>
      </p:sp>
      <p:sp>
        <p:nvSpPr>
          <p:cNvPr id="5" name="TextBox 4"/>
          <p:cNvSpPr txBox="1"/>
          <p:nvPr/>
        </p:nvSpPr>
        <p:spPr>
          <a:xfrm>
            <a:off x="539999" y="4776985"/>
            <a:ext cx="7907836" cy="646331"/>
          </a:xfrm>
          <a:prstGeom prst="rect">
            <a:avLst/>
          </a:prstGeom>
          <a:noFill/>
        </p:spPr>
        <p:txBody>
          <a:bodyPr wrap="square" rtlCol="0">
            <a:spAutoFit/>
          </a:bodyPr>
          <a:lstStyle/>
          <a:p>
            <a:r>
              <a:rPr lang="en-US" dirty="0" smtClean="0"/>
              <a:t>Or put another way, the probability of an outcome is the number of </a:t>
            </a:r>
            <a:r>
              <a:rPr lang="en-US" dirty="0" err="1" smtClean="0"/>
              <a:t>favourable</a:t>
            </a:r>
            <a:r>
              <a:rPr lang="en-US" dirty="0" smtClean="0"/>
              <a:t> outcomes, divided by the total number of outcomes. </a:t>
            </a:r>
          </a:p>
        </p:txBody>
      </p:sp>
      <mc:AlternateContent xmlns:mc="http://schemas.openxmlformats.org/markup-compatibility/2006" xmlns:a14="http://schemas.microsoft.com/office/drawing/2010/main">
        <mc:Choice Requires="a14">
          <p:sp>
            <p:nvSpPr>
              <p:cNvPr id="6" name="TextBox 5"/>
              <p:cNvSpPr txBox="1"/>
              <p:nvPr/>
            </p:nvSpPr>
            <p:spPr>
              <a:xfrm>
                <a:off x="539999" y="3939679"/>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rPr>
                        </m:ctrlPr>
                      </m:fPr>
                      <m:num>
                        <m:r>
                          <a:rPr lang="en-US" b="0" i="1" smtClean="0">
                            <a:solidFill>
                              <a:schemeClr val="accent1"/>
                            </a:solidFill>
                            <a:latin typeface="Cambria Math" charset="0"/>
                          </a:rPr>
                          <m:t>𝑛𝑢𝑚𝑏𝑒𝑟</m:t>
                        </m:r>
                        <m:r>
                          <a:rPr lang="en-US" b="0" i="1" smtClean="0">
                            <a:solidFill>
                              <a:schemeClr val="accent1"/>
                            </a:solidFill>
                            <a:latin typeface="Cambria Math" charset="0"/>
                          </a:rPr>
                          <m:t> </m:t>
                        </m:r>
                        <m:r>
                          <a:rPr lang="en-US" b="0" i="1" smtClean="0">
                            <a:solidFill>
                              <a:schemeClr val="accent1"/>
                            </a:solidFill>
                            <a:latin typeface="Cambria Math" charset="0"/>
                          </a:rPr>
                          <m:t>𝑜𝑓</m:t>
                        </m:r>
                        <m:r>
                          <a:rPr lang="en-US" b="0" i="1" smtClean="0">
                            <a:solidFill>
                              <a:schemeClr val="accent1"/>
                            </a:solidFill>
                            <a:latin typeface="Cambria Math" charset="0"/>
                          </a:rPr>
                          <m:t> </m:t>
                        </m:r>
                        <m:r>
                          <a:rPr lang="en-US" b="0" i="1" smtClean="0">
                            <a:solidFill>
                              <a:schemeClr val="accent1"/>
                            </a:solidFill>
                            <a:latin typeface="Cambria Math" charset="0"/>
                          </a:rPr>
                          <m:t>𝑤𝑎𝑦𝑠</m:t>
                        </m:r>
                        <m:r>
                          <a:rPr lang="en-US" b="0" i="1" smtClean="0">
                            <a:solidFill>
                              <a:schemeClr val="accent1"/>
                            </a:solidFill>
                            <a:latin typeface="Cambria Math" charset="0"/>
                          </a:rPr>
                          <m:t> </m:t>
                        </m:r>
                        <m:r>
                          <a:rPr lang="en-US" b="0" i="1" smtClean="0">
                            <a:solidFill>
                              <a:schemeClr val="accent1"/>
                            </a:solidFill>
                            <a:latin typeface="Cambria Math" charset="0"/>
                          </a:rPr>
                          <m:t>𝑡h𝑒</m:t>
                        </m:r>
                        <m:r>
                          <a:rPr lang="en-US" b="0" i="1" smtClean="0">
                            <a:solidFill>
                              <a:schemeClr val="accent1"/>
                            </a:solidFill>
                            <a:latin typeface="Cambria Math" charset="0"/>
                          </a:rPr>
                          <m:t> </m:t>
                        </m:r>
                        <m:r>
                          <a:rPr lang="en-US" b="0" i="1" smtClean="0">
                            <a:solidFill>
                              <a:schemeClr val="accent1"/>
                            </a:solidFill>
                            <a:latin typeface="Cambria Math" charset="0"/>
                          </a:rPr>
                          <m:t>𝑜𝑢𝑡𝑐𝑜𝑚𝑒</m:t>
                        </m:r>
                        <m:r>
                          <a:rPr lang="en-US" b="0" i="1" smtClean="0">
                            <a:solidFill>
                              <a:schemeClr val="accent1"/>
                            </a:solidFill>
                            <a:latin typeface="Cambria Math" charset="0"/>
                          </a:rPr>
                          <m:t> </m:t>
                        </m:r>
                        <m:r>
                          <a:rPr lang="en-US" b="0" i="1" smtClean="0">
                            <a:solidFill>
                              <a:schemeClr val="accent1"/>
                            </a:solidFill>
                            <a:latin typeface="Cambria Math" charset="0"/>
                          </a:rPr>
                          <m:t>𝑐𝑎𝑛</m:t>
                        </m:r>
                        <m:r>
                          <a:rPr lang="en-US" b="0" i="1" smtClean="0">
                            <a:solidFill>
                              <a:schemeClr val="accent1"/>
                            </a:solidFill>
                            <a:latin typeface="Cambria Math" charset="0"/>
                          </a:rPr>
                          <m:t> </m:t>
                        </m:r>
                        <m:r>
                          <a:rPr lang="en-US" b="0" i="1" smtClean="0">
                            <a:solidFill>
                              <a:schemeClr val="accent1"/>
                            </a:solidFill>
                            <a:latin typeface="Cambria Math" charset="0"/>
                          </a:rPr>
                          <m:t>h𝑎𝑝𝑝𝑒𝑛</m:t>
                        </m:r>
                      </m:num>
                      <m:den>
                        <m:r>
                          <a:rPr lang="en-US" b="0" i="1" smtClean="0">
                            <a:solidFill>
                              <a:schemeClr val="accent1"/>
                            </a:solidFill>
                            <a:latin typeface="Cambria Math" charset="0"/>
                          </a:rPr>
                          <m:t>𝑡𝑜𝑡𝑎𝑙</m:t>
                        </m:r>
                        <m:r>
                          <a:rPr lang="en-US" b="0" i="1" smtClean="0">
                            <a:solidFill>
                              <a:schemeClr val="accent1"/>
                            </a:solidFill>
                            <a:latin typeface="Cambria Math" charset="0"/>
                          </a:rPr>
                          <m:t> </m:t>
                        </m:r>
                        <m:r>
                          <a:rPr lang="en-US" b="0" i="1" smtClean="0">
                            <a:solidFill>
                              <a:schemeClr val="accent1"/>
                            </a:solidFill>
                            <a:latin typeface="Cambria Math" charset="0"/>
                          </a:rPr>
                          <m:t>𝑛𝑢𝑚𝑏𝑒𝑟</m:t>
                        </m:r>
                        <m:r>
                          <a:rPr lang="en-US" b="0" i="1" smtClean="0">
                            <a:solidFill>
                              <a:schemeClr val="accent1"/>
                            </a:solidFill>
                            <a:latin typeface="Cambria Math" charset="0"/>
                          </a:rPr>
                          <m:t> </m:t>
                        </m:r>
                        <m:r>
                          <a:rPr lang="en-US" b="0" i="1" smtClean="0">
                            <a:solidFill>
                              <a:schemeClr val="accent1"/>
                            </a:solidFill>
                            <a:latin typeface="Cambria Math" charset="0"/>
                          </a:rPr>
                          <m:t>𝑜𝑓</m:t>
                        </m:r>
                        <m:r>
                          <a:rPr lang="en-US" b="0" i="1" smtClean="0">
                            <a:solidFill>
                              <a:schemeClr val="accent1"/>
                            </a:solidFill>
                            <a:latin typeface="Cambria Math" charset="0"/>
                          </a:rPr>
                          <m:t> </m:t>
                        </m:r>
                        <m:r>
                          <a:rPr lang="en-GB" b="0" i="1" smtClean="0">
                            <a:solidFill>
                              <a:schemeClr val="accent1"/>
                            </a:solidFill>
                            <a:latin typeface="Cambria Math" panose="02040503050406030204" pitchFamily="18" charset="0"/>
                          </a:rPr>
                          <m:t>𝑝𝑜𝑠𝑠𝑖𝑏𝑙𝑒</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𝑤𝑎𝑦𝑠</m:t>
                        </m:r>
                      </m:den>
                    </m:f>
                  </m:oMath>
                </a14:m>
                <a:endParaRPr lang="en-US" dirty="0">
                  <a:solidFill>
                    <a:schemeClr val="accent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9999" y="3939679"/>
                <a:ext cx="6497613" cy="525272"/>
              </a:xfrm>
              <a:prstGeom prst="rect">
                <a:avLst/>
              </a:prstGeom>
              <a:blipFill rotWithShape="1">
                <a:blip r:embed="rId2"/>
                <a:stretch>
                  <a:fillRect l="-845" b="-5814"/>
                </a:stretch>
              </a:blipFill>
            </p:spPr>
            <p:txBody>
              <a:bodyPr/>
              <a:lstStyle/>
              <a:p>
                <a:r>
                  <a:rPr lang="en-GB">
                    <a:noFill/>
                  </a:rPr>
                  <a:t> </a:t>
                </a:r>
              </a:p>
            </p:txBody>
          </p:sp>
        </mc:Fallback>
      </mc:AlternateContent>
      <p:sp>
        <p:nvSpPr>
          <p:cNvPr id="7"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0480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we roll a dice once, there are a total of 6 possible outcomes. There are 3 ways of getting an even number. Therefore, the probability of getting an even number in the event of a dice roll is: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0000" y="2994104"/>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0000" y="2994104"/>
                <a:ext cx="6497613" cy="525272"/>
              </a:xfrm>
              <a:prstGeom prst="rect">
                <a:avLst/>
              </a:prstGeom>
              <a:blipFill rotWithShape="1">
                <a:blip r:embed="rId2"/>
                <a:stretch>
                  <a:fillRect l="-845"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90000" y="2961236"/>
                <a:ext cx="61427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f>
                        <m:fPr>
                          <m:ctrlPr>
                            <a:rPr lang="bg-BG" i="1" smtClean="0">
                              <a:latin typeface="Cambria Math"/>
                            </a:rPr>
                          </m:ctrlPr>
                        </m:fPr>
                        <m:num>
                          <m:r>
                            <a:rPr lang="en-US" b="0" i="1" smtClean="0">
                              <a:latin typeface="Cambria Math" charset="0"/>
                            </a:rPr>
                            <m:t>3</m:t>
                          </m:r>
                        </m:num>
                        <m:den>
                          <m:r>
                            <a:rPr lang="en-US" b="0" i="1" smtClean="0">
                              <a:latin typeface="Cambria Math" charset="0"/>
                            </a:rPr>
                            <m:t>6</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890000" y="2961236"/>
                <a:ext cx="614271" cy="6127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2129" y="4078001"/>
                <a:ext cx="2943434" cy="483466"/>
              </a:xfrm>
              <a:prstGeom prst="rect">
                <a:avLst/>
              </a:prstGeom>
              <a:noFill/>
            </p:spPr>
            <p:txBody>
              <a:bodyPr wrap="none" rtlCol="0">
                <a:spAutoFit/>
              </a:bodyPr>
              <a:lstStyle/>
              <a:p>
                <a:r>
                  <a:rPr lang="en-US" dirty="0" smtClean="0"/>
                  <a:t>This can be simplified to </a:t>
                </a:r>
                <a14:m>
                  <m:oMath xmlns:m="http://schemas.openxmlformats.org/officeDocument/2006/math">
                    <m:f>
                      <m:fPr>
                        <m:ctrlPr>
                          <a:rPr lang="bg-BG" i="1" smtClean="0">
                            <a:latin typeface="Cambria Math"/>
                          </a:rPr>
                        </m:ctrlPr>
                      </m:fPr>
                      <m:num>
                        <m:r>
                          <a:rPr lang="en-US" b="0" i="1" smtClean="0">
                            <a:latin typeface="Cambria Math" charset="0"/>
                          </a:rPr>
                          <m:t>1</m:t>
                        </m:r>
                      </m:num>
                      <m:den>
                        <m:r>
                          <a:rPr lang="en-US" b="0" i="1" smtClean="0">
                            <a:latin typeface="Cambria Math" charset="0"/>
                          </a:rPr>
                          <m:t>2</m:t>
                        </m:r>
                      </m:den>
                    </m:f>
                  </m:oMath>
                </a14:m>
                <a:r>
                  <a:rPr lang="en-US" dirty="0" smtClean="0"/>
                  <a:t> </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72129" y="4078001"/>
                <a:ext cx="2943434" cy="483466"/>
              </a:xfrm>
              <a:prstGeom prst="rect">
                <a:avLst/>
              </a:prstGeom>
              <a:blipFill rotWithShape="1">
                <a:blip r:embed="rId4"/>
                <a:stretch>
                  <a:fillRect l="-1863" b="-7595"/>
                </a:stretch>
              </a:blipFill>
            </p:spPr>
            <p:txBody>
              <a:bodyPr/>
              <a:lstStyle/>
              <a:p>
                <a:r>
                  <a:rPr lang="en-GB">
                    <a:noFill/>
                  </a:rPr>
                  <a:t> </a:t>
                </a:r>
              </a:p>
            </p:txBody>
          </p:sp>
        </mc:Fallback>
      </mc:AlternateContent>
      <p:sp>
        <p:nvSpPr>
          <p:cNvPr id="10" name="TextBox 9"/>
          <p:cNvSpPr txBox="1"/>
          <p:nvPr/>
        </p:nvSpPr>
        <p:spPr>
          <a:xfrm>
            <a:off x="3788806" y="4122752"/>
            <a:ext cx="4237057" cy="369332"/>
          </a:xfrm>
          <a:prstGeom prst="rect">
            <a:avLst/>
          </a:prstGeom>
          <a:noFill/>
        </p:spPr>
        <p:txBody>
          <a:bodyPr wrap="none" rtlCol="0">
            <a:spAutoFit/>
          </a:bodyPr>
          <a:lstStyle/>
          <a:p>
            <a:r>
              <a:rPr lang="en-US" dirty="0"/>
              <a:t>i</a:t>
            </a:r>
            <a:r>
              <a:rPr lang="en-US" dirty="0" smtClean="0"/>
              <a:t>t can also be expressed as 0.5 or 50%.</a:t>
            </a:r>
            <a:endParaRPr lang="en-US" dirty="0"/>
          </a:p>
        </p:txBody>
      </p:sp>
      <p:sp>
        <p:nvSpPr>
          <p:cNvPr id="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9187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36" y="441132"/>
            <a:ext cx="8142748" cy="431181"/>
          </a:xfrm>
        </p:spPr>
        <p:txBody>
          <a:bodyPr/>
          <a:lstStyle/>
          <a:p>
            <a:r>
              <a:rPr lang="en-US" dirty="0" smtClean="0"/>
              <a:t>Probability in practice</a:t>
            </a:r>
            <a:endParaRPr lang="en-US" dirty="0"/>
          </a:p>
        </p:txBody>
      </p:sp>
      <p:sp>
        <p:nvSpPr>
          <p:cNvPr id="3" name="Content Placeholder 2"/>
          <p:cNvSpPr>
            <a:spLocks noGrp="1"/>
          </p:cNvSpPr>
          <p:nvPr>
            <p:ph idx="1"/>
          </p:nvPr>
        </p:nvSpPr>
        <p:spPr>
          <a:xfrm>
            <a:off x="551636" y="1359228"/>
            <a:ext cx="8118538" cy="1741494"/>
          </a:xfrm>
        </p:spPr>
        <p:txBody>
          <a:bodyPr lIns="90000"/>
          <a:lstStyle/>
          <a:p>
            <a:pPr marL="0" indent="0">
              <a:buNone/>
            </a:pPr>
            <a:r>
              <a:rPr lang="en-US" dirty="0" smtClean="0"/>
              <a:t>On a popular TV game show, contestants must collect gold stars. </a:t>
            </a:r>
          </a:p>
          <a:p>
            <a:pPr marL="0" indent="0">
              <a:buNone/>
            </a:pPr>
            <a:endParaRPr lang="en-US" dirty="0"/>
          </a:p>
          <a:p>
            <a:pPr marL="0" indent="0">
              <a:buNone/>
            </a:pPr>
            <a:r>
              <a:rPr lang="en-US" dirty="0" smtClean="0"/>
              <a:t>Matt, one of the contestants, is blindfolded, and must pick out one item from the bag on the left. In it there are 5 poisonous snakes and only one gold star. </a:t>
            </a:r>
          </a:p>
          <a:p>
            <a:pPr marL="0" indent="0">
              <a:buNone/>
            </a:pPr>
            <a:r>
              <a:rPr lang="en-US" b="1" dirty="0" smtClean="0"/>
              <a:t>If he selects an item at random, what are the chances of it being the gold star?</a:t>
            </a:r>
            <a:endParaRPr lang="en-US" b="1" dirty="0"/>
          </a:p>
        </p:txBody>
      </p:sp>
      <p:grpSp>
        <p:nvGrpSpPr>
          <p:cNvPr id="5" name="Group 4"/>
          <p:cNvGrpSpPr/>
          <p:nvPr/>
        </p:nvGrpSpPr>
        <p:grpSpPr>
          <a:xfrm>
            <a:off x="6332112" y="3064166"/>
            <a:ext cx="2174469" cy="2906154"/>
            <a:chOff x="7716889" y="908992"/>
            <a:chExt cx="3279833" cy="4383461"/>
          </a:xfrm>
        </p:grpSpPr>
        <p:sp>
          <p:nvSpPr>
            <p:cNvPr id="6" name="Oval 5"/>
            <p:cNvSpPr/>
            <p:nvPr/>
          </p:nvSpPr>
          <p:spPr>
            <a:xfrm>
              <a:off x="7716889" y="908992"/>
              <a:ext cx="3279833" cy="4383461"/>
            </a:xfrm>
            <a:prstGeom prst="ellipse">
              <a:avLst/>
            </a:prstGeom>
            <a:no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8956454" y="4076774"/>
              <a:ext cx="943898" cy="899652"/>
            </a:xfrm>
            <a:prstGeom prst="star5">
              <a:avLst/>
            </a:prstGeom>
            <a:solidFill>
              <a:srgbClr val="FFFF00"/>
            </a:solidFill>
            <a:ln>
              <a:noFill/>
            </a:ln>
            <a:effectLst>
              <a:glow rad="1016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rot="2552267">
              <a:off x="8242928" y="1828547"/>
              <a:ext cx="1047135"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rot="18398181">
              <a:off x="8926890" y="2732012"/>
              <a:ext cx="1047136"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rot="10287791">
              <a:off x="9475051" y="1468570"/>
              <a:ext cx="1047135"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8146607" y="3411515"/>
              <a:ext cx="1047134"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rot="5400000">
              <a:off x="9774619" y="3446435"/>
              <a:ext cx="1047136"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46945" y="3387719"/>
            <a:ext cx="4621778" cy="369332"/>
          </a:xfrm>
          <a:prstGeom prst="rect">
            <a:avLst/>
          </a:prstGeom>
          <a:noFill/>
        </p:spPr>
        <p:txBody>
          <a:bodyPr wrap="none" rtlCol="0">
            <a:spAutoFit/>
          </a:bodyPr>
          <a:lstStyle/>
          <a:p>
            <a:r>
              <a:rPr lang="en-US" dirty="0" smtClean="0"/>
              <a:t>There are 6 items, so 6 total possible ways.</a:t>
            </a:r>
            <a:endParaRPr lang="en-US" dirty="0"/>
          </a:p>
        </p:txBody>
      </p:sp>
      <p:sp>
        <p:nvSpPr>
          <p:cNvPr id="15" name="TextBox 14"/>
          <p:cNvSpPr txBox="1"/>
          <p:nvPr/>
        </p:nvSpPr>
        <p:spPr>
          <a:xfrm>
            <a:off x="546945" y="3720699"/>
            <a:ext cx="5013635" cy="646331"/>
          </a:xfrm>
          <a:prstGeom prst="rect">
            <a:avLst/>
          </a:prstGeom>
          <a:noFill/>
        </p:spPr>
        <p:txBody>
          <a:bodyPr wrap="square" rtlCol="0">
            <a:spAutoFit/>
          </a:bodyPr>
          <a:lstStyle/>
          <a:p>
            <a:r>
              <a:rPr lang="en-US" dirty="0" smtClean="0"/>
              <a:t>There is only one gold star, so 1 way this outcome can happen ...</a:t>
            </a: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542925" y="5425526"/>
                <a:ext cx="3610284" cy="485197"/>
              </a:xfrm>
              <a:prstGeom prst="rect">
                <a:avLst/>
              </a:prstGeom>
              <a:noFill/>
            </p:spPr>
            <p:txBody>
              <a:bodyPr wrap="none" rtlCol="0">
                <a:spAutoFit/>
              </a:bodyPr>
              <a:lstStyle/>
              <a:p>
                <a:r>
                  <a:rPr lang="en-US" dirty="0" smtClean="0">
                    <a:solidFill>
                      <a:schemeClr val="tx1"/>
                    </a:solidFill>
                  </a:rPr>
                  <a:t>Probability of picking gold star =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6</m:t>
                        </m:r>
                      </m:den>
                    </m:f>
                  </m:oMath>
                </a14:m>
                <a:endParaRPr lang="en-US"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2925" y="5425526"/>
                <a:ext cx="3610284" cy="485197"/>
              </a:xfrm>
              <a:prstGeom prst="rect">
                <a:avLst/>
              </a:prstGeom>
              <a:blipFill rotWithShape="1">
                <a:blip r:embed="rId2"/>
                <a:stretch>
                  <a:fillRect l="-1351" b="-6250"/>
                </a:stretch>
              </a:blipFill>
            </p:spPr>
            <p:txBody>
              <a:bodyPr/>
              <a:lstStyle/>
              <a:p>
                <a:r>
                  <a:rPr lang="en-GB">
                    <a:noFill/>
                  </a:rPr>
                  <a:t> </a:t>
                </a:r>
              </a:p>
            </p:txBody>
          </p:sp>
        </mc:Fallback>
      </mc:AlternateContent>
      <p:sp>
        <p:nvSpPr>
          <p:cNvPr id="19" name="TextBox 18"/>
          <p:cNvSpPr txBox="1"/>
          <p:nvPr/>
        </p:nvSpPr>
        <p:spPr>
          <a:xfrm>
            <a:off x="4363183" y="5487081"/>
            <a:ext cx="1422184" cy="369332"/>
          </a:xfrm>
          <a:prstGeom prst="rect">
            <a:avLst/>
          </a:prstGeom>
          <a:noFill/>
        </p:spPr>
        <p:txBody>
          <a:bodyPr wrap="none" rtlCol="0">
            <a:spAutoFit/>
          </a:bodyPr>
          <a:lstStyle/>
          <a:p>
            <a:r>
              <a:rPr lang="en-US" dirty="0" smtClean="0"/>
              <a:t>= 17%, 0.17</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542925" y="4652449"/>
                <a:ext cx="5757153" cy="477182"/>
              </a:xfrm>
              <a:prstGeom prst="rect">
                <a:avLst/>
              </a:prstGeom>
              <a:noFill/>
            </p:spPr>
            <p:txBody>
              <a:bodyPr wrap="none" rtlCol="0">
                <a:spAutoFit/>
              </a:bodyPr>
              <a:lstStyle/>
              <a:p>
                <a:r>
                  <a:rPr lang="en-US" sz="1600"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sz="1600" i="1" smtClean="0">
                            <a:solidFill>
                              <a:schemeClr val="accent1"/>
                            </a:solidFill>
                            <a:latin typeface="Cambria Math"/>
                            <a:ea typeface="Cambria Math" panose="02040503050406030204" pitchFamily="18" charset="0"/>
                          </a:rPr>
                        </m:ctrlPr>
                      </m:fPr>
                      <m:num>
                        <m:r>
                          <a:rPr lang="en-US" sz="1600" b="0" i="1" smtClean="0">
                            <a:solidFill>
                              <a:schemeClr val="accent1"/>
                            </a:solidFill>
                            <a:latin typeface="Cambria Math" panose="02040503050406030204" pitchFamily="18" charset="0"/>
                            <a:ea typeface="Cambria Math" panose="02040503050406030204" pitchFamily="18" charset="0"/>
                          </a:rPr>
                          <m:t>𝑛𝑢𝑚𝑏𝑒𝑟</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𝑜𝑓</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𝑤𝑎𝑦𝑠</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𝑡h𝑒</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𝑜𝑢𝑡𝑐𝑜𝑚𝑒</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𝑐𝑎𝑛</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h𝑎𝑝𝑝𝑒𝑛</m:t>
                        </m:r>
                      </m:num>
                      <m:den>
                        <m:r>
                          <a:rPr lang="en-US" sz="1600" b="0" i="1" smtClean="0">
                            <a:solidFill>
                              <a:schemeClr val="accent1"/>
                            </a:solidFill>
                            <a:latin typeface="Cambria Math" panose="02040503050406030204" pitchFamily="18" charset="0"/>
                            <a:ea typeface="Cambria Math" panose="02040503050406030204" pitchFamily="18" charset="0"/>
                          </a:rPr>
                          <m:t>𝑡𝑜𝑡𝑎𝑙</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𝑛𝑢𝑚𝑏𝑒𝑟</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𝑜𝑓</m:t>
                        </m:r>
                        <m:r>
                          <a:rPr lang="en-US" sz="1600" b="0" i="1" smtClean="0">
                            <a:solidFill>
                              <a:schemeClr val="accent1"/>
                            </a:solidFill>
                            <a:latin typeface="Cambria Math" panose="02040503050406030204" pitchFamily="18" charset="0"/>
                            <a:ea typeface="Cambria Math" panose="02040503050406030204" pitchFamily="18" charset="0"/>
                          </a:rPr>
                          <m:t> </m:t>
                        </m:r>
                        <m:r>
                          <a:rPr lang="en-GB" sz="1600" b="0" i="1" smtClean="0">
                            <a:solidFill>
                              <a:schemeClr val="accent1"/>
                            </a:solidFill>
                            <a:latin typeface="Cambria Math" panose="02040503050406030204" pitchFamily="18" charset="0"/>
                            <a:ea typeface="Cambria Math" panose="02040503050406030204" pitchFamily="18" charset="0"/>
                          </a:rPr>
                          <m:t>𝑝𝑜𝑠𝑠𝑖𝑏𝑙𝑒</m:t>
                        </m:r>
                        <m:r>
                          <a:rPr lang="en-GB" sz="1600" b="0" i="1" smtClean="0">
                            <a:solidFill>
                              <a:schemeClr val="accent1"/>
                            </a:solidFill>
                            <a:latin typeface="Cambria Math" panose="02040503050406030204" pitchFamily="18" charset="0"/>
                            <a:ea typeface="Cambria Math" panose="02040503050406030204" pitchFamily="18" charset="0"/>
                          </a:rPr>
                          <m:t> </m:t>
                        </m:r>
                        <m:r>
                          <a:rPr lang="en-GB" sz="1600"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sz="1600" dirty="0">
                  <a:solidFill>
                    <a:schemeClr val="accent1"/>
                  </a:solidFill>
                  <a:latin typeface="Cambria Math" panose="02040503050406030204" pitchFamily="18" charset="0"/>
                  <a:ea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2925" y="4652449"/>
                <a:ext cx="5757153" cy="477182"/>
              </a:xfrm>
              <a:prstGeom prst="rect">
                <a:avLst/>
              </a:prstGeom>
              <a:blipFill rotWithShape="1">
                <a:blip r:embed="rId3"/>
                <a:stretch>
                  <a:fillRect l="-530" b="-5128"/>
                </a:stretch>
              </a:blipFill>
            </p:spPr>
            <p:txBody>
              <a:bodyPr/>
              <a:lstStyle/>
              <a:p>
                <a:r>
                  <a:rPr lang="en-GB">
                    <a:noFill/>
                  </a:rPr>
                  <a:t> </a:t>
                </a:r>
              </a:p>
            </p:txBody>
          </p:sp>
        </mc:Fallback>
      </mc:AlternateContent>
      <p:sp>
        <p:nvSpPr>
          <p:cNvPr id="17"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84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Magical Trevor relies on chance for the success of his card tricks. He asks an audience member to pick a card randomly from the pack (there are 52 cards in the pack). If he then guesses the card randomly, what is the probability of him getting it right?</a:t>
            </a:r>
            <a:endParaRPr lang="en-US" dirty="0"/>
          </a:p>
        </p:txBody>
      </p:sp>
      <p:sp>
        <p:nvSpPr>
          <p:cNvPr id="5" name="TextBox 4"/>
          <p:cNvSpPr txBox="1"/>
          <p:nvPr/>
        </p:nvSpPr>
        <p:spPr>
          <a:xfrm>
            <a:off x="546206" y="3899218"/>
            <a:ext cx="8038994" cy="663677"/>
          </a:xfrm>
          <a:prstGeom prst="rect">
            <a:avLst/>
          </a:prstGeom>
          <a:noFill/>
        </p:spPr>
        <p:txBody>
          <a:bodyPr wrap="square" rtlCol="0">
            <a:spAutoFit/>
          </a:bodyPr>
          <a:lstStyle/>
          <a:p>
            <a:r>
              <a:rPr lang="en-US" dirty="0" smtClean="0"/>
              <a:t>There is 1 way in which the preferred outcome can happen, and 52 potential different ways altogether</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6207" y="3171946"/>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6207" y="3171946"/>
                <a:ext cx="6497613" cy="525272"/>
              </a:xfrm>
              <a:prstGeom prst="rect">
                <a:avLst/>
              </a:prstGeom>
              <a:blipFill rotWithShape="1">
                <a:blip r:embed="rId2"/>
                <a:stretch>
                  <a:fillRect l="-845"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71823" y="4998514"/>
                <a:ext cx="4834978" cy="616194"/>
              </a:xfrm>
              <a:prstGeom prst="rect">
                <a:avLst/>
              </a:prstGeom>
              <a:noFill/>
            </p:spPr>
            <p:txBody>
              <a:bodyPr wrap="none" rtlCol="0">
                <a:spAutoFit/>
              </a:bodyPr>
              <a:lstStyle/>
              <a:p>
                <a:r>
                  <a:rPr lang="en-US" sz="2400" dirty="0" smtClean="0">
                    <a:solidFill>
                      <a:schemeClr val="tx1"/>
                    </a:solidFill>
                  </a:rPr>
                  <a:t>The probability is </a:t>
                </a:r>
                <a14:m>
                  <m:oMath xmlns:m="http://schemas.openxmlformats.org/officeDocument/2006/math">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52</m:t>
                        </m:r>
                        <m:r>
                          <m:rPr>
                            <m:nor/>
                          </m:rPr>
                          <a:rPr lang="en-US" sz="2400" i="0" smtClean="0">
                            <a:solidFill>
                              <a:schemeClr val="tx1"/>
                            </a:solidFill>
                            <a:latin typeface="Cambria Math" charset="0"/>
                          </a:rPr>
                          <m:t> </m:t>
                        </m:r>
                      </m:den>
                    </m:f>
                    <m:r>
                      <a:rPr lang="en-US" sz="2400" b="0" i="1" smtClean="0">
                        <a:solidFill>
                          <a:schemeClr val="tx1"/>
                        </a:solidFill>
                        <a:latin typeface="Cambria Math" charset="0"/>
                      </a:rPr>
                      <m:t> </m:t>
                    </m:r>
                    <m:r>
                      <m:rPr>
                        <m:nor/>
                      </m:rPr>
                      <a:rPr lang="en-US" sz="2400" i="0" smtClean="0">
                        <a:solidFill>
                          <a:schemeClr val="tx1"/>
                        </a:solidFill>
                        <a:latin typeface="Cambria Math" charset="0"/>
                      </a:rPr>
                      <m:t>, 1.9% , 0.019</m:t>
                    </m:r>
                    <m:r>
                      <m:rPr>
                        <m:nor/>
                      </m:rPr>
                      <a:rPr lang="en-GB" sz="2400" b="0" i="0" smtClean="0">
                        <a:solidFill>
                          <a:schemeClr val="tx1"/>
                        </a:solidFill>
                        <a:latin typeface="Cambria Math" charset="0"/>
                      </a:rPr>
                      <m:t>.</m:t>
                    </m:r>
                  </m:oMath>
                </a14:m>
                <a:endParaRPr lang="en-US" sz="2400"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71823" y="4998514"/>
                <a:ext cx="4834978" cy="616194"/>
              </a:xfrm>
              <a:prstGeom prst="rect">
                <a:avLst/>
              </a:prstGeom>
              <a:blipFill rotWithShape="1">
                <a:blip r:embed="rId3"/>
                <a:stretch>
                  <a:fillRect l="-201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000" y="4998514"/>
                <a:ext cx="958917" cy="616194"/>
              </a:xfrm>
              <a:prstGeom prst="rect">
                <a:avLst/>
              </a:prstGeom>
              <a:noFill/>
            </p:spPr>
            <p:txBody>
              <a:bodyPr wrap="none" rtlCol="0">
                <a:spAutoFit/>
              </a:bodyPr>
              <a:lstStyle/>
              <a:p>
                <a14:m>
                  <m:oMath xmlns:m="http://schemas.openxmlformats.org/officeDocument/2006/math">
                    <m:r>
                      <m:rPr>
                        <m:sty m:val="p"/>
                      </m:rPr>
                      <a:rPr lang="en-US" sz="2400" b="0" i="0" smtClean="0">
                        <a:solidFill>
                          <a:schemeClr val="tx1"/>
                        </a:solidFill>
                        <a:latin typeface="Cambria Math" charset="0"/>
                      </a:rPr>
                      <m:t>So</m:t>
                    </m:r>
                    <m:r>
                      <a:rPr lang="en-US" sz="2400" b="0" i="1" smtClean="0">
                        <a:solidFill>
                          <a:schemeClr val="tx1"/>
                        </a:solidFill>
                        <a:latin typeface="Cambria Math" charset="0"/>
                      </a:rPr>
                      <m:t>, </m:t>
                    </m:r>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52</m:t>
                        </m:r>
                      </m:den>
                    </m:f>
                  </m:oMath>
                </a14:m>
                <a:r>
                  <a:rPr lang="en-US" sz="2400" dirty="0" smtClean="0">
                    <a:solidFill>
                      <a:schemeClr val="tx1"/>
                    </a:solidFill>
                  </a:rPr>
                  <a:t>.</a:t>
                </a:r>
                <a:endParaRPr lang="en-US" sz="24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0000" y="4998514"/>
                <a:ext cx="958917" cy="616194"/>
              </a:xfrm>
              <a:prstGeom prst="rect">
                <a:avLst/>
              </a:prstGeom>
              <a:blipFill rotWithShape="1">
                <a:blip r:embed="rId4"/>
                <a:stretch>
                  <a:fillRect r="-8917" b="-8911"/>
                </a:stretch>
              </a:blipFill>
            </p:spPr>
            <p:txBody>
              <a:bodyPr/>
              <a:lstStyle/>
              <a:p>
                <a:r>
                  <a:rPr lang="en-GB">
                    <a:noFill/>
                  </a:rPr>
                  <a:t> </a:t>
                </a:r>
              </a:p>
            </p:txBody>
          </p:sp>
        </mc:Fallback>
      </mc:AlternateContent>
      <p:sp>
        <p:nvSpPr>
          <p:cNvPr id="9"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9282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745361"/>
                <a:ext cx="8045200" cy="2649218"/>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Relative frequency is used to estimate probability, when there is no theoretical method of finding the probability.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can use simple probability in the event of a dice roll, because we know the probability of each outcome (</a:t>
                </a:r>
                <a14:m>
                  <m:oMath xmlns:m="http://schemas.openxmlformats.org/officeDocument/2006/math">
                    <m:f>
                      <m:fPr>
                        <m:ctrlPr>
                          <a:rPr lang="bg-BG" i="1" smtClean="0">
                            <a:latin typeface="Cambria Math"/>
                          </a:rPr>
                        </m:ctrlPr>
                      </m:fPr>
                      <m:num>
                        <m:r>
                          <a:rPr lang="en-US" b="0" i="1" smtClean="0">
                            <a:latin typeface="Cambria Math" charset="0"/>
                          </a:rPr>
                          <m:t>1</m:t>
                        </m:r>
                      </m:num>
                      <m:den>
                        <m:r>
                          <a:rPr lang="en-US" b="0" i="1" smtClean="0">
                            <a:latin typeface="Cambria Math" charset="0"/>
                          </a:rPr>
                          <m:t>6</m:t>
                        </m:r>
                      </m:den>
                    </m:f>
                  </m:oMath>
                </a14:m>
                <a:r>
                  <a:rPr lang="en-US" dirty="0" smtClean="0"/>
                  <a:t>) because they are equally likely, and so the chance of each is the same.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is not the case for other events, for example the chance of a train being late.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745361"/>
                <a:ext cx="8045200" cy="2649218"/>
              </a:xfrm>
              <a:blipFill rotWithShape="1">
                <a:blip r:embed="rId2"/>
                <a:stretch>
                  <a:fillRect l="-682" t="-2759" r="-1213" b="-29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0000" y="4614289"/>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0000" y="4614289"/>
                <a:ext cx="4497129" cy="526554"/>
              </a:xfrm>
              <a:prstGeom prst="rect">
                <a:avLst/>
              </a:prstGeom>
              <a:blipFill rotWithShape="1">
                <a:blip r:embed="rId3"/>
                <a:stretch>
                  <a:fillRect l="-1221" b="-5814"/>
                </a:stretch>
              </a:blipFill>
            </p:spPr>
            <p:txBody>
              <a:bodyPr/>
              <a:lstStyle/>
              <a:p>
                <a:r>
                  <a:rPr lang="en-GB">
                    <a:noFill/>
                  </a:rPr>
                  <a:t> </a:t>
                </a:r>
              </a:p>
            </p:txBody>
          </p:sp>
        </mc:Fallback>
      </mc:AlternateContent>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426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p:sp>
        <p:nvSpPr>
          <p:cNvPr id="3" name="Content Placeholder 2"/>
          <p:cNvSpPr>
            <a:spLocks noGrp="1"/>
          </p:cNvSpPr>
          <p:nvPr>
            <p:ph idx="1"/>
          </p:nvPr>
        </p:nvSpPr>
        <p:spPr>
          <a:xfrm>
            <a:off x="540000" y="1744624"/>
            <a:ext cx="8045200" cy="1569362"/>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very busy station carries out a survey of its train arrival times over the course of a day, where 20 trains are expected.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Out of the first 10 trains, 2 are late. </a:t>
            </a:r>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What is the relative frequency of trains being late?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2925" y="3544444"/>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2925" y="3544444"/>
                <a:ext cx="4497129" cy="526554"/>
              </a:xfrm>
              <a:prstGeom prst="rect">
                <a:avLst/>
              </a:prstGeom>
              <a:blipFill rotWithShape="1">
                <a:blip r:embed="rId2"/>
                <a:stretch>
                  <a:fillRect l="-1084" b="-4598"/>
                </a:stretch>
              </a:blipFill>
            </p:spPr>
            <p:txBody>
              <a:bodyPr/>
              <a:lstStyle/>
              <a:p>
                <a:r>
                  <a:rPr lang="en-GB">
                    <a:noFill/>
                  </a:rPr>
                  <a:t> </a:t>
                </a:r>
              </a:p>
            </p:txBody>
          </p:sp>
        </mc:Fallback>
      </mc:AlternateContent>
      <p:sp>
        <p:nvSpPr>
          <p:cNvPr id="8" name="TextBox 7"/>
          <p:cNvSpPr txBox="1"/>
          <p:nvPr/>
        </p:nvSpPr>
        <p:spPr>
          <a:xfrm>
            <a:off x="540000" y="4390714"/>
            <a:ext cx="2736647" cy="369332"/>
          </a:xfrm>
          <a:prstGeom prst="rect">
            <a:avLst/>
          </a:prstGeom>
          <a:noFill/>
        </p:spPr>
        <p:txBody>
          <a:bodyPr wrap="none" rtlCol="0">
            <a:spAutoFit/>
          </a:bodyPr>
          <a:lstStyle/>
          <a:p>
            <a:r>
              <a:rPr lang="en-US" dirty="0" smtClean="0"/>
              <a:t>2 out of 10 trains are late</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42925" y="5283736"/>
                <a:ext cx="1148071" cy="492443"/>
              </a:xfrm>
              <a:prstGeom prst="rect">
                <a:avLst/>
              </a:prstGeom>
              <a:noFill/>
            </p:spPr>
            <p:txBody>
              <a:bodyPr wrap="none" rtlCol="0">
                <a:spAutoFit/>
              </a:bodyPr>
              <a:lstStyle/>
              <a:p>
                <a:r>
                  <a:rPr lang="en-US" dirty="0" smtClean="0">
                    <a:solidFill>
                      <a:schemeClr val="tx1"/>
                    </a:solidFill>
                  </a:rPr>
                  <a:t>So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2</m:t>
                        </m:r>
                      </m:num>
                      <m:den>
                        <m:r>
                          <a:rPr lang="en-US" b="0" i="1" smtClean="0">
                            <a:solidFill>
                              <a:schemeClr val="tx1"/>
                            </a:solidFill>
                            <a:latin typeface="Cambria Math" charset="0"/>
                          </a:rPr>
                          <m:t>10</m:t>
                        </m:r>
                      </m:den>
                    </m:f>
                    <m:r>
                      <a:rPr lang="en-US" b="0" i="1" smtClean="0">
                        <a:solidFill>
                          <a:schemeClr val="tx1"/>
                        </a:solidFill>
                        <a:latin typeface="Cambria Math" charset="0"/>
                      </a:rPr>
                      <m:t>=</m:t>
                    </m:r>
                    <m:f>
                      <m:fPr>
                        <m:ctrlPr>
                          <a:rPr lang="bg-BG"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5</m:t>
                        </m:r>
                      </m:den>
                    </m:f>
                  </m:oMath>
                </a14:m>
                <a:endParaRPr lang="en-US"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2925" y="5283736"/>
                <a:ext cx="1148071" cy="492443"/>
              </a:xfrm>
              <a:prstGeom prst="rect">
                <a:avLst/>
              </a:prstGeom>
              <a:blipFill rotWithShape="1">
                <a:blip r:embed="rId3"/>
                <a:stretch>
                  <a:fillRect l="-4255"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30487" y="5277067"/>
                <a:ext cx="5619134" cy="492443"/>
              </a:xfrm>
              <a:prstGeom prst="rect">
                <a:avLst/>
              </a:prstGeom>
              <a:noFill/>
            </p:spPr>
            <p:txBody>
              <a:bodyPr wrap="square" rtlCol="0">
                <a:spAutoFit/>
              </a:bodyPr>
              <a:lstStyle/>
              <a:p>
                <a:r>
                  <a:rPr lang="en-US" dirty="0" smtClean="0">
                    <a:solidFill>
                      <a:schemeClr val="tx1"/>
                    </a:solidFill>
                  </a:rPr>
                  <a:t>The relative frequency so far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a:solidFill>
                              <a:schemeClr val="tx1"/>
                            </a:solidFill>
                            <a:latin typeface="Cambria Math" charset="0"/>
                          </a:rPr>
                          <m:t>5</m:t>
                        </m:r>
                      </m:den>
                    </m:f>
                  </m:oMath>
                </a14:m>
                <a:r>
                  <a:rPr lang="en-US" dirty="0" smtClean="0">
                    <a:solidFill>
                      <a:schemeClr val="tx1"/>
                    </a:solidFill>
                  </a:rPr>
                  <a:t>, 20%, 0.2 </a:t>
                </a:r>
                <a:endParaRPr lang="en-US"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30487" y="5277067"/>
                <a:ext cx="5619134" cy="492443"/>
              </a:xfrm>
              <a:prstGeom prst="rect">
                <a:avLst/>
              </a:prstGeom>
              <a:blipFill rotWithShape="1">
                <a:blip r:embed="rId4"/>
                <a:stretch>
                  <a:fillRect l="-976" b="-6250"/>
                </a:stretch>
              </a:blipFill>
            </p:spPr>
            <p:txBody>
              <a:bodyPr/>
              <a:lstStyle/>
              <a:p>
                <a:r>
                  <a:rPr lang="en-GB">
                    <a:noFill/>
                  </a:rPr>
                  <a:t> </a:t>
                </a:r>
              </a:p>
            </p:txBody>
          </p:sp>
        </mc:Fallback>
      </mc:AlternateContent>
      <p:sp>
        <p:nvSpPr>
          <p:cNvPr id="11"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2569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P spid="10" grpId="0"/>
    </p:bld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eachit presentations" id="{DE707067-F861-464E-B86B-9A5422FF8A9D}" vid="{5DA363E3-FF24-0F42-AE07-272A34409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Teachit presentations</Template>
  <TotalTime>0</TotalTime>
  <Words>1620</Words>
  <Application>Microsoft Office PowerPoint</Application>
  <PresentationFormat>On-screen Show (4:3)</PresentationFormat>
  <Paragraphs>147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AQA Presentation</vt:lpstr>
      <vt:lpstr>Simple probability</vt:lpstr>
      <vt:lpstr>LO: Understand simple probability   </vt:lpstr>
      <vt:lpstr>Probability </vt:lpstr>
      <vt:lpstr>Probability</vt:lpstr>
      <vt:lpstr>Probability</vt:lpstr>
      <vt:lpstr>Probability in practice</vt:lpstr>
      <vt:lpstr>Simple probability</vt:lpstr>
      <vt:lpstr>Relative frequency</vt:lpstr>
      <vt:lpstr>Relative frequency</vt:lpstr>
      <vt:lpstr>Relative frequency</vt:lpstr>
      <vt:lpstr>Expected frequency</vt:lpstr>
      <vt:lpstr>Experimental probability</vt:lpstr>
      <vt:lpstr>Experimental probability</vt:lpstr>
      <vt:lpstr>Experimental probability</vt:lpstr>
      <vt:lpstr>Summary</vt:lpstr>
      <vt:lpstr>PowerPoint Presentation</vt:lpstr>
      <vt:lpstr>PowerPoint Presentation</vt:lpstr>
      <vt:lpstr>GCSE Maths F</vt:lpstr>
      <vt:lpstr>GCSE Maths F</vt:lpstr>
      <vt:lpstr>GCSE Biology sample assessment materials</vt:lpstr>
      <vt:lpstr>GCSE Biology sample assessment materials</vt:lpstr>
      <vt:lpstr>GCSE Biology sample assessment 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2016-04-07T10:37:08Z</dcterms:created>
  <dcterms:modified xsi:type="dcterms:W3CDTF">2016-10-31T08:53:11Z</dcterms:modified>
</cp:coreProperties>
</file>