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5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9D8"/>
    <a:srgbClr val="45807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0" y="90"/>
      </p:cViewPr>
      <p:guideLst>
        <p:guide orient="horz" pos="436"/>
        <p:guide pos="43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579B3-F951-4333-A86F-8B95F42AAA4B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E7799-A2D9-4C2A-BED8-9C31B612E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14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40419-B0D4-4696-82CC-C455B610DB4D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98DA4-B5CC-4515-9954-19711E98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73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98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80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839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02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99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9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17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1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6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66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86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54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05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49549"/>
            <a:ext cx="9144000" cy="513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25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04216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2015 AQA. Created by Teachit for AQA.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4954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23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1751852"/>
            <a:ext cx="7772400" cy="2413000"/>
          </a:xfrm>
          <a:prstGeom prst="rect">
            <a:avLst/>
          </a:prstGeom>
          <a:solidFill>
            <a:srgbClr val="45807F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0" b="1" dirty="0">
                <a:solidFill>
                  <a:srgbClr val="B9D9D8"/>
                </a:solidFill>
                <a:latin typeface="Trebuchet MS" panose="020B0603020202020204" pitchFamily="34" charset="0"/>
              </a:rPr>
              <a:t>Starter and plenary</a:t>
            </a:r>
          </a:p>
          <a:p>
            <a:pPr algn="ctr"/>
            <a:endParaRPr lang="en-GB" sz="2400" b="1" dirty="0">
              <a:solidFill>
                <a:srgbClr val="B9D9D8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5.3: Silk moths and chitin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2" b="19312"/>
          <a:stretch/>
        </p:blipFill>
        <p:spPr bwMode="auto">
          <a:xfrm>
            <a:off x="8061922" y="6429232"/>
            <a:ext cx="96347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56" y="6429232"/>
            <a:ext cx="123128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1188326"/>
            <a:ext cx="7772400" cy="3681385"/>
          </a:xfrm>
          <a:prstGeom prst="rect">
            <a:avLst/>
          </a:prstGeom>
          <a:solidFill>
            <a:srgbClr val="45807F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0" b="1" dirty="0">
                <a:solidFill>
                  <a:srgbClr val="B9D9D8"/>
                </a:solidFill>
                <a:latin typeface="Trebuchet MS" panose="020B0603020202020204" pitchFamily="34" charset="0"/>
              </a:rPr>
              <a:t>Match the Greek </a:t>
            </a:r>
            <a:r>
              <a:rPr lang="en-GB" sz="6000" b="1">
                <a:solidFill>
                  <a:srgbClr val="B9D9D8"/>
                </a:solidFill>
                <a:latin typeface="Trebuchet MS" panose="020B0603020202020204" pitchFamily="34" charset="0"/>
              </a:rPr>
              <a:t>word with </a:t>
            </a:r>
            <a:r>
              <a:rPr lang="en-GB" sz="6000" b="1" dirty="0">
                <a:solidFill>
                  <a:srgbClr val="B9D9D8"/>
                </a:solidFill>
                <a:latin typeface="Trebuchet MS" panose="020B0603020202020204" pitchFamily="34" charset="0"/>
              </a:rPr>
              <a:t>its meaning</a:t>
            </a:r>
          </a:p>
          <a:p>
            <a:pPr algn="ctr"/>
            <a:endParaRPr lang="en-GB" sz="2400" b="1" dirty="0">
              <a:solidFill>
                <a:srgbClr val="B9D9D8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B9D9D8"/>
                </a:solidFill>
                <a:latin typeface="Trebuchet MS" panose="020B0603020202020204" pitchFamily="34" charset="0"/>
              </a:rPr>
              <a:t>Plenary activity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5.3: Silk moths and chitin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2" b="19312"/>
          <a:stretch/>
        </p:blipFill>
        <p:spPr bwMode="auto">
          <a:xfrm>
            <a:off x="8061922" y="6429232"/>
            <a:ext cx="96347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56" y="6429232"/>
            <a:ext cx="123128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6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71259" y="561005"/>
            <a:ext cx="7772400" cy="789330"/>
          </a:xfrm>
          <a:prstGeom prst="rect">
            <a:avLst/>
          </a:prstGeom>
          <a:solidFill>
            <a:srgbClr val="45807F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 b="1" dirty="0">
                <a:solidFill>
                  <a:srgbClr val="B9D9D8"/>
                </a:solidFill>
                <a:latin typeface="Trebuchet MS" panose="020B0603020202020204" pitchFamily="34" charset="0"/>
              </a:rPr>
              <a:t>Match the Greek word and its meaning</a:t>
            </a:r>
          </a:p>
          <a:p>
            <a:pPr algn="ctr"/>
            <a:endParaRPr lang="en-GB" sz="2400" b="1" dirty="0">
              <a:solidFill>
                <a:srgbClr val="B9D9D8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5.3: Silk moths and chitin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2" b="19312"/>
          <a:stretch/>
        </p:blipFill>
        <p:spPr bwMode="auto">
          <a:xfrm>
            <a:off x="8061922" y="6429232"/>
            <a:ext cx="96347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56" y="6429232"/>
            <a:ext cx="1231281" cy="36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4F4732-6F92-46D5-80F0-1359B68D0D52}"/>
              </a:ext>
            </a:extLst>
          </p:cNvPr>
          <p:cNvSpPr/>
          <p:nvPr/>
        </p:nvSpPr>
        <p:spPr>
          <a:xfrm>
            <a:off x="771259" y="1535293"/>
            <a:ext cx="7813728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kern="50" dirty="0">
                <a:ea typeface="SimSun"/>
                <a:cs typeface="Mangal"/>
              </a:rPr>
              <a:t>Many of the words we use today have their roots in ancient languages such as Greek and Latin.</a:t>
            </a:r>
          </a:p>
          <a:p>
            <a:pPr>
              <a:spcAft>
                <a:spcPts val="0"/>
              </a:spcAft>
            </a:pPr>
            <a:endParaRPr lang="en-US" sz="3200" kern="50" dirty="0">
              <a:ea typeface="SimSun"/>
              <a:cs typeface="Mangal"/>
            </a:endParaRPr>
          </a:p>
          <a:p>
            <a:pPr>
              <a:spcAft>
                <a:spcPts val="0"/>
              </a:spcAft>
            </a:pPr>
            <a:r>
              <a:rPr lang="en-US" sz="3200" kern="50" dirty="0">
                <a:ea typeface="SimSun"/>
                <a:cs typeface="Mangal"/>
              </a:rPr>
              <a:t>Match the words on the next slide with their meaning.</a:t>
            </a:r>
            <a:endParaRPr lang="en-GB" sz="3200" kern="50" dirty="0"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5737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7342" y="561005"/>
            <a:ext cx="8191988" cy="789330"/>
          </a:xfrm>
          <a:prstGeom prst="rect">
            <a:avLst/>
          </a:prstGeom>
          <a:solidFill>
            <a:srgbClr val="45807F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 b="1" dirty="0">
                <a:solidFill>
                  <a:srgbClr val="B9D9D8"/>
                </a:solidFill>
                <a:latin typeface="Trebuchet MS" panose="020B0603020202020204" pitchFamily="34" charset="0"/>
              </a:rPr>
              <a:t>Match the Greek word and its meaning</a:t>
            </a:r>
          </a:p>
          <a:p>
            <a:pPr algn="ctr"/>
            <a:endParaRPr lang="en-GB" sz="2400" b="1" dirty="0">
              <a:solidFill>
                <a:srgbClr val="B9D9D8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5.3: Silk moths and chitin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2" b="19312"/>
          <a:stretch/>
        </p:blipFill>
        <p:spPr bwMode="auto">
          <a:xfrm>
            <a:off x="8061922" y="6429232"/>
            <a:ext cx="96347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56" y="6429232"/>
            <a:ext cx="1231281" cy="360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F46D75-4AAC-4A57-BE9B-4EADFD17FBCE}"/>
              </a:ext>
            </a:extLst>
          </p:cNvPr>
          <p:cNvCxnSpPr>
            <a:cxnSpLocks/>
          </p:cNvCxnSpPr>
          <p:nvPr/>
        </p:nvCxnSpPr>
        <p:spPr>
          <a:xfrm>
            <a:off x="2405599" y="3349299"/>
            <a:ext cx="1314458" cy="926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298B6A-BEBC-4E5E-816A-B753D9EB6C2D}"/>
              </a:ext>
            </a:extLst>
          </p:cNvPr>
          <p:cNvCxnSpPr>
            <a:cxnSpLocks/>
          </p:cNvCxnSpPr>
          <p:nvPr/>
        </p:nvCxnSpPr>
        <p:spPr>
          <a:xfrm>
            <a:off x="2371062" y="2432179"/>
            <a:ext cx="13489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554D56-CB6C-4328-900D-66CA3D14FA0F}"/>
              </a:ext>
            </a:extLst>
          </p:cNvPr>
          <p:cNvCxnSpPr>
            <a:cxnSpLocks/>
          </p:cNvCxnSpPr>
          <p:nvPr/>
        </p:nvCxnSpPr>
        <p:spPr>
          <a:xfrm>
            <a:off x="2405165" y="2831195"/>
            <a:ext cx="1314892" cy="5261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AD8F21-793E-4325-B63F-7EE917A147E3}"/>
              </a:ext>
            </a:extLst>
          </p:cNvPr>
          <p:cNvCxnSpPr>
            <a:cxnSpLocks/>
          </p:cNvCxnSpPr>
          <p:nvPr/>
        </p:nvCxnSpPr>
        <p:spPr>
          <a:xfrm>
            <a:off x="2405165" y="4275670"/>
            <a:ext cx="1314892" cy="4451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9E74C9C-81DA-4B72-AAF3-11E47A5EA40F}"/>
              </a:ext>
            </a:extLst>
          </p:cNvPr>
          <p:cNvCxnSpPr>
            <a:cxnSpLocks/>
          </p:cNvCxnSpPr>
          <p:nvPr/>
        </p:nvCxnSpPr>
        <p:spPr>
          <a:xfrm flipV="1">
            <a:off x="2371062" y="3811311"/>
            <a:ext cx="1348995" cy="9560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AE5F185-0E0A-45F6-A7EF-5335A4C945E3}"/>
              </a:ext>
            </a:extLst>
          </p:cNvPr>
          <p:cNvCxnSpPr>
            <a:cxnSpLocks/>
          </p:cNvCxnSpPr>
          <p:nvPr/>
        </p:nvCxnSpPr>
        <p:spPr>
          <a:xfrm flipV="1">
            <a:off x="2405165" y="2895365"/>
            <a:ext cx="1314892" cy="9171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3387FFB-B73F-4426-8B0A-A6D97A339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55253"/>
              </p:ext>
            </p:extLst>
          </p:nvPr>
        </p:nvGraphicFramePr>
        <p:xfrm>
          <a:off x="537342" y="1749350"/>
          <a:ext cx="8191988" cy="3216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514">
                  <a:extLst>
                    <a:ext uri="{9D8B030D-6E8A-4147-A177-3AD203B41FA5}">
                      <a16:colId xmlns:a16="http://schemas.microsoft.com/office/drawing/2014/main" val="720239707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4129514308"/>
                    </a:ext>
                  </a:extLst>
                </a:gridCol>
                <a:gridCol w="4997302">
                  <a:extLst>
                    <a:ext uri="{9D8B030D-6E8A-4147-A177-3AD203B41FA5}">
                      <a16:colId xmlns:a16="http://schemas.microsoft.com/office/drawing/2014/main" val="3302023492"/>
                    </a:ext>
                  </a:extLst>
                </a:gridCol>
              </a:tblGrid>
              <a:tr h="472855">
                <a:tc>
                  <a:txBody>
                    <a:bodyPr/>
                    <a:lstStyle/>
                    <a:p>
                      <a:r>
                        <a:rPr lang="en-US" sz="2400" dirty="0"/>
                        <a:t>Greek word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Meaning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03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plasticos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to mould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04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khitōn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relating to an organ or instrument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85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skeletos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tunic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314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organikos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having many parts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46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exō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dried up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29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polumeros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outside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6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87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1751852"/>
            <a:ext cx="7772400" cy="2413000"/>
          </a:xfrm>
          <a:prstGeom prst="rect">
            <a:avLst/>
          </a:prstGeom>
          <a:solidFill>
            <a:srgbClr val="45807F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0" b="1" dirty="0">
                <a:solidFill>
                  <a:srgbClr val="B9D9D8"/>
                </a:solidFill>
                <a:latin typeface="Trebuchet MS" panose="020B0603020202020204" pitchFamily="34" charset="0"/>
              </a:rPr>
              <a:t>Chitin and plastics</a:t>
            </a:r>
          </a:p>
          <a:p>
            <a:pPr algn="ctr"/>
            <a:endParaRPr lang="en-GB" sz="2400" b="1" dirty="0">
              <a:solidFill>
                <a:srgbClr val="B9D9D8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B9D9D8"/>
                </a:solidFill>
                <a:latin typeface="Trebuchet MS" panose="020B0603020202020204" pitchFamily="34" charset="0"/>
              </a:rPr>
              <a:t>Starter activity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5.3: Silk moths and chitin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2" b="19312"/>
          <a:stretch/>
        </p:blipFill>
        <p:spPr bwMode="auto">
          <a:xfrm>
            <a:off x="8061922" y="6429232"/>
            <a:ext cx="96347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56" y="6429232"/>
            <a:ext cx="123128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7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622300"/>
            <a:ext cx="7772400" cy="787400"/>
          </a:xfrm>
          <a:prstGeom prst="rect">
            <a:avLst/>
          </a:prstGeom>
          <a:solidFill>
            <a:srgbClr val="45807F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 b="1" dirty="0">
                <a:solidFill>
                  <a:srgbClr val="B9D9D8"/>
                </a:solidFill>
                <a:latin typeface="Trebuchet MS" panose="020B0603020202020204" pitchFamily="34" charset="0"/>
              </a:rPr>
              <a:t>What do these images have in common?</a:t>
            </a:r>
            <a:endParaRPr lang="en-GB" sz="1100" b="1" dirty="0">
              <a:solidFill>
                <a:srgbClr val="B9D9D8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5.3: Silk moths and chitin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20" y="1819494"/>
            <a:ext cx="2527300" cy="1825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484" y="3818772"/>
            <a:ext cx="2434244" cy="2440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55" y="1816303"/>
            <a:ext cx="2341668" cy="1832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92" y="4216199"/>
            <a:ext cx="2611955" cy="19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5.3: Silk moths and chitin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4213" y="728663"/>
            <a:ext cx="7813728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kern="50" dirty="0">
                <a:ea typeface="SimSun"/>
                <a:cs typeface="Mangal"/>
              </a:rPr>
              <a:t>They are all invertebrates.</a:t>
            </a:r>
            <a:br>
              <a:rPr lang="en-GB" sz="3200" kern="50" dirty="0">
                <a:ea typeface="SimSun"/>
                <a:cs typeface="Mangal"/>
              </a:rPr>
            </a:br>
            <a:br>
              <a:rPr lang="en-GB" sz="3200" kern="50" dirty="0">
                <a:ea typeface="SimSun"/>
                <a:cs typeface="Mangal"/>
              </a:rPr>
            </a:br>
            <a:r>
              <a:rPr lang="en-GB" sz="3200" kern="50" dirty="0">
                <a:ea typeface="SimSun"/>
                <a:cs typeface="Mangal"/>
              </a:rPr>
              <a:t>They all have an exoskeleton.</a:t>
            </a:r>
            <a:br>
              <a:rPr lang="en-GB" sz="3200" kern="50" dirty="0">
                <a:ea typeface="SimSun"/>
                <a:cs typeface="Mangal"/>
              </a:rPr>
            </a:br>
            <a:br>
              <a:rPr lang="en-GB" sz="3200" kern="50" dirty="0">
                <a:ea typeface="SimSun"/>
                <a:cs typeface="Mangal"/>
              </a:rPr>
            </a:br>
            <a:r>
              <a:rPr lang="en-GB" sz="3200" kern="50" dirty="0">
                <a:ea typeface="SimSun"/>
                <a:cs typeface="Mangal"/>
              </a:rPr>
              <a:t>The exoskeleton is made of a substance called chitin.</a:t>
            </a:r>
            <a:br>
              <a:rPr lang="en-GB" sz="3200" kern="50" dirty="0">
                <a:ea typeface="SimSun"/>
                <a:cs typeface="Mangal"/>
              </a:rPr>
            </a:br>
            <a:br>
              <a:rPr lang="en-GB" sz="3200" kern="50" dirty="0">
                <a:ea typeface="SimSun"/>
                <a:cs typeface="Mangal"/>
              </a:rPr>
            </a:br>
            <a:r>
              <a:rPr lang="en-GB" sz="3200" kern="50" dirty="0">
                <a:ea typeface="SimSun"/>
                <a:cs typeface="Mangal"/>
              </a:rPr>
              <a:t>Chitin is a polymer of a form of glucose.</a:t>
            </a:r>
            <a:endParaRPr lang="en-GB" sz="2800" kern="50" dirty="0"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72479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622300"/>
            <a:ext cx="7772400" cy="787400"/>
          </a:xfrm>
          <a:prstGeom prst="rect">
            <a:avLst/>
          </a:prstGeom>
          <a:solidFill>
            <a:srgbClr val="45807F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 b="1" dirty="0">
                <a:solidFill>
                  <a:srgbClr val="B9D9D8"/>
                </a:solidFill>
                <a:latin typeface="Trebuchet MS" panose="020B0603020202020204" pitchFamily="34" charset="0"/>
              </a:rPr>
              <a:t>What do these images have in common?</a:t>
            </a:r>
            <a:endParaRPr lang="en-GB" sz="1100" b="1" dirty="0">
              <a:solidFill>
                <a:srgbClr val="B9D9D8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5.3: Silk moths and chitin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26" y="2137533"/>
            <a:ext cx="1385774" cy="3462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16" y="3377299"/>
            <a:ext cx="2869374" cy="222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38366"/>
            <a:ext cx="224778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3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5.3: Silk moths and chitin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4213" y="728663"/>
            <a:ext cx="7813728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kern="50" dirty="0">
                <a:ea typeface="SimSun"/>
                <a:cs typeface="Mangal"/>
              </a:rPr>
              <a:t>They are all made of plastic.</a:t>
            </a:r>
            <a:br>
              <a:rPr lang="en-GB" sz="3200" kern="50" dirty="0">
                <a:ea typeface="SimSun"/>
                <a:cs typeface="Mangal"/>
              </a:rPr>
            </a:br>
            <a:br>
              <a:rPr lang="en-GB" sz="3200" kern="50" dirty="0">
                <a:ea typeface="SimSun"/>
                <a:cs typeface="Mangal"/>
              </a:rPr>
            </a:br>
            <a:r>
              <a:rPr lang="en-GB" sz="3200" kern="50" dirty="0">
                <a:ea typeface="SimSun"/>
                <a:cs typeface="Mangal"/>
              </a:rPr>
              <a:t>Plastics are polymers.</a:t>
            </a:r>
            <a:br>
              <a:rPr lang="en-GB" sz="3200" kern="50" dirty="0">
                <a:ea typeface="SimSun"/>
                <a:cs typeface="Mangal"/>
              </a:rPr>
            </a:br>
            <a:br>
              <a:rPr lang="en-GB" sz="3200" kern="50" dirty="0">
                <a:ea typeface="SimSun"/>
                <a:cs typeface="Mangal"/>
              </a:rPr>
            </a:br>
            <a:r>
              <a:rPr lang="en-GB" sz="3200" kern="50" dirty="0">
                <a:ea typeface="SimSun"/>
                <a:cs typeface="Mangal"/>
              </a:rPr>
              <a:t>The raw material for almost all plastics is crude oil.</a:t>
            </a:r>
            <a:endParaRPr lang="en-GB" sz="2800" kern="50" dirty="0"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71898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622300"/>
            <a:ext cx="7772400" cy="787400"/>
          </a:xfrm>
          <a:prstGeom prst="rect">
            <a:avLst/>
          </a:prstGeom>
          <a:solidFill>
            <a:srgbClr val="45807F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 b="1" dirty="0">
                <a:solidFill>
                  <a:srgbClr val="B9D9D8"/>
                </a:solidFill>
                <a:latin typeface="Trebuchet MS" panose="020B0603020202020204" pitchFamily="34" charset="0"/>
              </a:rPr>
              <a:t>Why is </a:t>
            </a:r>
            <a:r>
              <a:rPr lang="en-GB" sz="3200" b="1">
                <a:solidFill>
                  <a:srgbClr val="B9D9D8"/>
                </a:solidFill>
                <a:latin typeface="Trebuchet MS" panose="020B0603020202020204" pitchFamily="34" charset="0"/>
              </a:rPr>
              <a:t>it that ...?</a:t>
            </a:r>
            <a:endParaRPr lang="en-GB" sz="1100" b="1" dirty="0">
              <a:solidFill>
                <a:srgbClr val="B9D9D8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5.3: Silk moths and chitin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4213" y="1706563"/>
            <a:ext cx="7813728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kern="50" dirty="0">
                <a:ea typeface="SimSun"/>
                <a:cs typeface="Mangal"/>
              </a:rPr>
              <a:t>5.25 trillion pieces of plastic are currently floating in the sea.</a:t>
            </a:r>
          </a:p>
          <a:p>
            <a:pPr>
              <a:spcAft>
                <a:spcPts val="0"/>
              </a:spcAft>
            </a:pPr>
            <a:endParaRPr lang="en-GB" sz="3200" kern="50" dirty="0">
              <a:ea typeface="SimSun"/>
              <a:cs typeface="Mangal"/>
            </a:endParaRPr>
          </a:p>
          <a:p>
            <a:pPr>
              <a:spcAft>
                <a:spcPts val="0"/>
              </a:spcAft>
            </a:pPr>
            <a:r>
              <a:rPr lang="en-GB" sz="3200" kern="50" dirty="0">
                <a:ea typeface="SimSun"/>
                <a:cs typeface="Mangal"/>
              </a:rPr>
              <a:t>At one spot in the Pacific, accumulated plastic is so dense a person could walk on it.</a:t>
            </a:r>
          </a:p>
        </p:txBody>
      </p:sp>
    </p:spTree>
    <p:extLst>
      <p:ext uri="{BB962C8B-B14F-4D97-AF65-F5344CB8AC3E}">
        <p14:creationId xmlns:p14="http://schemas.microsoft.com/office/powerpoint/2010/main" val="376923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5.3: Silk moths and chitin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4213" y="728663"/>
            <a:ext cx="781372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kern="50" dirty="0">
                <a:ea typeface="SimSun"/>
                <a:cs typeface="Mangal"/>
              </a:rPr>
              <a:t>Answer:</a:t>
            </a:r>
            <a:br>
              <a:rPr lang="en-GB" sz="3200" kern="50" dirty="0">
                <a:ea typeface="SimSun"/>
                <a:cs typeface="Mangal"/>
              </a:rPr>
            </a:br>
            <a:r>
              <a:rPr lang="en-GB" sz="3200" kern="50" dirty="0">
                <a:ea typeface="SimSun"/>
                <a:cs typeface="Mangal"/>
              </a:rPr>
              <a:t>Most plastics are not biodegradable</a:t>
            </a:r>
            <a:endParaRPr lang="en-GB" sz="2800" kern="50" dirty="0">
              <a:ea typeface="SimSun"/>
              <a:cs typeface="Mang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66" y="2271289"/>
            <a:ext cx="3737022" cy="36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622300"/>
            <a:ext cx="7772400" cy="1295400"/>
          </a:xfrm>
          <a:prstGeom prst="rect">
            <a:avLst/>
          </a:prstGeom>
          <a:solidFill>
            <a:srgbClr val="45807F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 b="1" dirty="0">
                <a:solidFill>
                  <a:srgbClr val="B9D9D8"/>
                </a:solidFill>
                <a:latin typeface="Trebuchet MS" panose="020B0603020202020204" pitchFamily="34" charset="0"/>
              </a:rPr>
              <a:t>Can you make a connection between the images?</a:t>
            </a:r>
            <a:endParaRPr lang="en-GB" sz="1100" b="1" dirty="0">
              <a:solidFill>
                <a:srgbClr val="B9D9D8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5.3: Silk moths and chitin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606" y="2562963"/>
            <a:ext cx="4330574" cy="2733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80" y="2803525"/>
            <a:ext cx="3885262" cy="33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17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achit Sci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807F"/>
      </a:accent1>
      <a:accent2>
        <a:srgbClr val="0064A2"/>
      </a:accent2>
      <a:accent3>
        <a:srgbClr val="DCECEC"/>
      </a:accent3>
      <a:accent4>
        <a:srgbClr val="0080CC"/>
      </a:accent4>
      <a:accent5>
        <a:srgbClr val="45807F"/>
      </a:accent5>
      <a:accent6>
        <a:srgbClr val="DDF2FF"/>
      </a:accent6>
      <a:hlink>
        <a:srgbClr val="63AAAA"/>
      </a:hlink>
      <a:folHlink>
        <a:srgbClr val="0080CC"/>
      </a:folHlink>
    </a:clrScheme>
    <a:fontScheme name="Custom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2BBFB1-FD47-44F1-A456-322815425CFE}" vid="{81625C11-0D6E-4585-8533-39BA7650EE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powerpoint NEW</Template>
  <TotalTime>384</TotalTime>
  <Words>301</Words>
  <Application>Microsoft Office PowerPoint</Application>
  <PresentationFormat>On-screen Show (4:3)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AQA</dc:creator>
  <cp:lastModifiedBy>s k</cp:lastModifiedBy>
  <cp:revision>22</cp:revision>
  <cp:lastPrinted>2015-05-05T14:34:32Z</cp:lastPrinted>
  <dcterms:created xsi:type="dcterms:W3CDTF">2015-03-10T16:39:09Z</dcterms:created>
  <dcterms:modified xsi:type="dcterms:W3CDTF">2020-09-03T09:11:57Z</dcterms:modified>
</cp:coreProperties>
</file>