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71" r:id="rId2"/>
    <p:sldId id="272" r:id="rId3"/>
    <p:sldId id="273" r:id="rId4"/>
    <p:sldId id="264" r:id="rId5"/>
    <p:sldId id="256" r:id="rId6"/>
    <p:sldId id="265" r:id="rId7"/>
    <p:sldId id="266" r:id="rId8"/>
    <p:sldId id="267" r:id="rId9"/>
    <p:sldId id="269" r:id="rId10"/>
    <p:sldId id="268" r:id="rId11"/>
    <p:sldId id="27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43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9D8"/>
    <a:srgbClr val="45807F"/>
    <a:srgbClr val="FBFB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9" autoAdjust="0"/>
    <p:restoredTop sz="85991" autoAdjust="0"/>
  </p:normalViewPr>
  <p:slideViewPr>
    <p:cSldViewPr snapToGrid="0">
      <p:cViewPr varScale="1">
        <p:scale>
          <a:sx n="77" d="100"/>
          <a:sy n="77" d="100"/>
        </p:scale>
        <p:origin x="1200" y="90"/>
      </p:cViewPr>
      <p:guideLst>
        <p:guide orient="horz" pos="459"/>
        <p:guide pos="431"/>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40419-B0D4-4696-82CC-C455B610DB4D}" type="datetimeFigureOut">
              <a:rPr lang="en-GB" smtClean="0"/>
              <a:t>03/09/2020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B98DA4-B5CC-4515-9954-19711E980F50}" type="slidenum">
              <a:rPr lang="en-GB" smtClean="0"/>
              <a:t>‹#›</a:t>
            </a:fld>
            <a:endParaRPr lang="en-GB"/>
          </a:p>
        </p:txBody>
      </p:sp>
    </p:spTree>
    <p:extLst>
      <p:ext uri="{BB962C8B-B14F-4D97-AF65-F5344CB8AC3E}">
        <p14:creationId xmlns:p14="http://schemas.microsoft.com/office/powerpoint/2010/main" val="827736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B98DA4-B5CC-4515-9954-19711E980F50}" type="slidenum">
              <a:rPr lang="en-GB" smtClean="0"/>
              <a:t>1</a:t>
            </a:fld>
            <a:endParaRPr lang="en-GB"/>
          </a:p>
        </p:txBody>
      </p:sp>
    </p:spTree>
    <p:extLst>
      <p:ext uri="{BB962C8B-B14F-4D97-AF65-F5344CB8AC3E}">
        <p14:creationId xmlns:p14="http://schemas.microsoft.com/office/powerpoint/2010/main" val="1541902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B98DA4-B5CC-4515-9954-19711E980F50}" type="slidenum">
              <a:rPr lang="en-GB" smtClean="0"/>
              <a:t>10</a:t>
            </a:fld>
            <a:endParaRPr lang="en-GB"/>
          </a:p>
        </p:txBody>
      </p:sp>
    </p:spTree>
    <p:extLst>
      <p:ext uri="{BB962C8B-B14F-4D97-AF65-F5344CB8AC3E}">
        <p14:creationId xmlns:p14="http://schemas.microsoft.com/office/powerpoint/2010/main" val="901727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1B98DA4-B5CC-4515-9954-19711E980F50}" type="slidenum">
              <a:rPr lang="en-GB" smtClean="0"/>
              <a:t>2</a:t>
            </a:fld>
            <a:endParaRPr lang="en-GB"/>
          </a:p>
        </p:txBody>
      </p:sp>
    </p:spTree>
    <p:extLst>
      <p:ext uri="{BB962C8B-B14F-4D97-AF65-F5344CB8AC3E}">
        <p14:creationId xmlns:p14="http://schemas.microsoft.com/office/powerpoint/2010/main" val="77866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B98DA4-B5CC-4515-9954-19711E980F50}" type="slidenum">
              <a:rPr lang="en-GB" smtClean="0"/>
              <a:t>3</a:t>
            </a:fld>
            <a:endParaRPr lang="en-GB"/>
          </a:p>
        </p:txBody>
      </p:sp>
    </p:spTree>
    <p:extLst>
      <p:ext uri="{BB962C8B-B14F-4D97-AF65-F5344CB8AC3E}">
        <p14:creationId xmlns:p14="http://schemas.microsoft.com/office/powerpoint/2010/main" val="3806665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B98DA4-B5CC-4515-9954-19711E980F50}" type="slidenum">
              <a:rPr lang="en-GB" smtClean="0"/>
              <a:t>4</a:t>
            </a:fld>
            <a:endParaRPr lang="en-GB"/>
          </a:p>
        </p:txBody>
      </p:sp>
    </p:spTree>
    <p:extLst>
      <p:ext uri="{BB962C8B-B14F-4D97-AF65-F5344CB8AC3E}">
        <p14:creationId xmlns:p14="http://schemas.microsoft.com/office/powerpoint/2010/main" val="3440992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B98DA4-B5CC-4515-9954-19711E980F50}" type="slidenum">
              <a:rPr lang="en-GB" smtClean="0"/>
              <a:t>5</a:t>
            </a:fld>
            <a:endParaRPr lang="en-GB"/>
          </a:p>
        </p:txBody>
      </p:sp>
    </p:spTree>
    <p:extLst>
      <p:ext uri="{BB962C8B-B14F-4D97-AF65-F5344CB8AC3E}">
        <p14:creationId xmlns:p14="http://schemas.microsoft.com/office/powerpoint/2010/main" val="3937498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B98DA4-B5CC-4515-9954-19711E980F50}" type="slidenum">
              <a:rPr lang="en-GB" smtClean="0"/>
              <a:t>6</a:t>
            </a:fld>
            <a:endParaRPr lang="en-GB"/>
          </a:p>
        </p:txBody>
      </p:sp>
    </p:spTree>
    <p:extLst>
      <p:ext uri="{BB962C8B-B14F-4D97-AF65-F5344CB8AC3E}">
        <p14:creationId xmlns:p14="http://schemas.microsoft.com/office/powerpoint/2010/main" val="4042905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B98DA4-B5CC-4515-9954-19711E980F50}" type="slidenum">
              <a:rPr lang="en-GB" smtClean="0"/>
              <a:t>7</a:t>
            </a:fld>
            <a:endParaRPr lang="en-GB"/>
          </a:p>
        </p:txBody>
      </p:sp>
    </p:spTree>
    <p:extLst>
      <p:ext uri="{BB962C8B-B14F-4D97-AF65-F5344CB8AC3E}">
        <p14:creationId xmlns:p14="http://schemas.microsoft.com/office/powerpoint/2010/main" val="2946814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B98DA4-B5CC-4515-9954-19711E980F50}" type="slidenum">
              <a:rPr lang="en-GB" smtClean="0"/>
              <a:t>8</a:t>
            </a:fld>
            <a:endParaRPr lang="en-GB"/>
          </a:p>
        </p:txBody>
      </p:sp>
    </p:spTree>
    <p:extLst>
      <p:ext uri="{BB962C8B-B14F-4D97-AF65-F5344CB8AC3E}">
        <p14:creationId xmlns:p14="http://schemas.microsoft.com/office/powerpoint/2010/main" val="3608212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1B98DA4-B5CC-4515-9954-19711E980F50}" type="slidenum">
              <a:rPr lang="en-GB" smtClean="0"/>
              <a:t>9</a:t>
            </a:fld>
            <a:endParaRPr lang="en-GB"/>
          </a:p>
        </p:txBody>
      </p:sp>
    </p:spTree>
    <p:extLst>
      <p:ext uri="{BB962C8B-B14F-4D97-AF65-F5344CB8AC3E}">
        <p14:creationId xmlns:p14="http://schemas.microsoft.com/office/powerpoint/2010/main" val="375764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705152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9D9D8"/>
        </a:solidFill>
        <a:effectLst/>
      </p:bgPr>
    </p:bg>
    <p:spTree>
      <p:nvGrpSpPr>
        <p:cNvPr id="1" name=""/>
        <p:cNvGrpSpPr/>
        <p:nvPr/>
      </p:nvGrpSpPr>
      <p:grpSpPr>
        <a:xfrm>
          <a:off x="0" y="0"/>
          <a:ext cx="0" cy="0"/>
          <a:chOff x="0" y="0"/>
          <a:chExt cx="0" cy="0"/>
        </a:xfrm>
      </p:grpSpPr>
      <p:sp>
        <p:nvSpPr>
          <p:cNvPr id="11" name="Rectangle 10"/>
          <p:cNvSpPr/>
          <p:nvPr userDrawn="1"/>
        </p:nvSpPr>
        <p:spPr>
          <a:xfrm>
            <a:off x="0" y="6349549"/>
            <a:ext cx="9144000" cy="513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0258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0" y="6504216"/>
            <a:ext cx="9144000" cy="246221"/>
          </a:xfrm>
          <a:prstGeom prst="rect">
            <a:avLst/>
          </a:prstGeom>
        </p:spPr>
        <p:txBody>
          <a:bodyPr wrap="square">
            <a:spAutoFit/>
          </a:bodyPr>
          <a:lstStyle/>
          <a:p>
            <a:r>
              <a:rPr lang="en-GB" sz="1000" kern="1200" dirty="0">
                <a:solidFill>
                  <a:schemeClr val="tx1">
                    <a:lumMod val="65000"/>
                    <a:lumOff val="35000"/>
                  </a:schemeClr>
                </a:solidFill>
                <a:effectLst/>
                <a:latin typeface="Arial" panose="020B0604020202020204" pitchFamily="34" charset="0"/>
                <a:ea typeface="+mn-ea"/>
                <a:cs typeface="Arial" panose="020B0604020202020204" pitchFamily="34" charset="0"/>
              </a:rPr>
              <a:t>© 2015 AQA. Created by Teachit for AQA.</a:t>
            </a:r>
          </a:p>
        </p:txBody>
      </p:sp>
      <p:cxnSp>
        <p:nvCxnSpPr>
          <p:cNvPr id="10" name="Straight Connector 9"/>
          <p:cNvCxnSpPr/>
          <p:nvPr userDrawn="1"/>
        </p:nvCxnSpPr>
        <p:spPr>
          <a:xfrm>
            <a:off x="0" y="6349548"/>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24237584"/>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290578"/>
            <a:ext cx="7772400" cy="1470025"/>
          </a:xfrm>
          <a:prstGeom prst="rect">
            <a:avLst/>
          </a:prstGeom>
          <a:solidFill>
            <a:srgbClr val="45807F"/>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sz="4800" b="1" dirty="0">
                <a:solidFill>
                  <a:srgbClr val="B9D9D8"/>
                </a:solidFill>
                <a:latin typeface="Trebuchet MS" panose="020B0603020202020204" pitchFamily="34" charset="0"/>
              </a:rPr>
              <a:t>Starter 2</a:t>
            </a:r>
            <a:endParaRPr lang="en-GB" sz="4800" b="1" dirty="0">
              <a:solidFill>
                <a:srgbClr val="B9D9D8"/>
              </a:solidFill>
              <a:latin typeface="Trebuchet MS" panose="020B0603020202020204" pitchFamily="34" charset="0"/>
            </a:endParaRPr>
          </a:p>
        </p:txBody>
      </p:sp>
      <p:sp>
        <p:nvSpPr>
          <p:cNvPr id="7" name="Title 1"/>
          <p:cNvSpPr txBox="1">
            <a:spLocks/>
          </p:cNvSpPr>
          <p:nvPr/>
        </p:nvSpPr>
        <p:spPr>
          <a:xfrm>
            <a:off x="3375212" y="18502"/>
            <a:ext cx="5768788" cy="438698"/>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a:r>
              <a:rPr lang="en-GB" sz="2400" dirty="0">
                <a:solidFill>
                  <a:srgbClr val="45807F"/>
                </a:solidFill>
                <a:latin typeface="Trebuchet MS" panose="020B0603020202020204" pitchFamily="34" charset="0"/>
              </a:rPr>
              <a:t>3.2: Desalination</a:t>
            </a:r>
          </a:p>
        </p:txBody>
      </p:sp>
    </p:spTree>
    <p:extLst>
      <p:ext uri="{BB962C8B-B14F-4D97-AF65-F5344CB8AC3E}">
        <p14:creationId xmlns:p14="http://schemas.microsoft.com/office/powerpoint/2010/main" val="1748894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75212" y="18502"/>
            <a:ext cx="5768788" cy="438698"/>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a:r>
              <a:rPr lang="en-GB" sz="2400" dirty="0">
                <a:solidFill>
                  <a:srgbClr val="45807F"/>
                </a:solidFill>
                <a:latin typeface="Trebuchet MS" panose="020B0603020202020204" pitchFamily="34" charset="0"/>
              </a:rPr>
              <a:t>3.2: Desalination</a:t>
            </a:r>
          </a:p>
        </p:txBody>
      </p:sp>
      <p:graphicFrame>
        <p:nvGraphicFramePr>
          <p:cNvPr id="10" name="Table 9"/>
          <p:cNvGraphicFramePr>
            <a:graphicFrameLocks noGrp="1"/>
          </p:cNvGraphicFramePr>
          <p:nvPr/>
        </p:nvGraphicFramePr>
        <p:xfrm>
          <a:off x="684212" y="1529687"/>
          <a:ext cx="7672388" cy="4268470"/>
        </p:xfrm>
        <a:graphic>
          <a:graphicData uri="http://schemas.openxmlformats.org/drawingml/2006/table">
            <a:tbl>
              <a:tblPr firstRow="1" bandRow="1">
                <a:tableStyleId>{5C22544A-7EE6-4342-B048-85BDC9FD1C3A}</a:tableStyleId>
              </a:tblPr>
              <a:tblGrid>
                <a:gridCol w="1081088">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854200">
                  <a:extLst>
                    <a:ext uri="{9D8B030D-6E8A-4147-A177-3AD203B41FA5}">
                      <a16:colId xmlns:a16="http://schemas.microsoft.com/office/drawing/2014/main" val="20002"/>
                    </a:ext>
                  </a:extLst>
                </a:gridCol>
                <a:gridCol w="1854200">
                  <a:extLst>
                    <a:ext uri="{9D8B030D-6E8A-4147-A177-3AD203B41FA5}">
                      <a16:colId xmlns:a16="http://schemas.microsoft.com/office/drawing/2014/main" val="20003"/>
                    </a:ext>
                  </a:extLst>
                </a:gridCol>
                <a:gridCol w="1854200">
                  <a:extLst>
                    <a:ext uri="{9D8B030D-6E8A-4147-A177-3AD203B41FA5}">
                      <a16:colId xmlns:a16="http://schemas.microsoft.com/office/drawing/2014/main" val="20004"/>
                    </a:ext>
                  </a:extLst>
                </a:gridCol>
              </a:tblGrid>
              <a:tr h="923290">
                <a:tc>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Country</a:t>
                      </a:r>
                      <a:endParaRPr lang="en-GB" sz="1400" kern="50" dirty="0">
                        <a:solidFill>
                          <a:schemeClr val="tx1"/>
                        </a:solidFill>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Total population</a:t>
                      </a:r>
                    </a:p>
                    <a:p>
                      <a:pPr algn="ctr">
                        <a:spcAft>
                          <a:spcPts val="0"/>
                        </a:spcAft>
                      </a:pPr>
                      <a:r>
                        <a:rPr lang="en-GB" sz="1400" b="1" kern="50" dirty="0">
                          <a:solidFill>
                            <a:schemeClr val="tx1"/>
                          </a:solidFill>
                          <a:effectLst/>
                          <a:latin typeface="Trebuchet MS" panose="020B0603020202020204" pitchFamily="34" charset="0"/>
                          <a:ea typeface="SimSun"/>
                          <a:cs typeface="Mangal"/>
                        </a:rPr>
                        <a:t>(millions)</a:t>
                      </a:r>
                      <a:endParaRPr lang="en-GB" sz="1400" kern="50" dirty="0">
                        <a:solidFill>
                          <a:schemeClr val="tx1"/>
                        </a:solidFill>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Population as a whole number</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Population as a whole number</a:t>
                      </a:r>
                      <a:r>
                        <a:rPr lang="en-GB" sz="1400" b="1" kern="50" baseline="0" dirty="0">
                          <a:solidFill>
                            <a:schemeClr val="tx1"/>
                          </a:solidFill>
                          <a:effectLst/>
                          <a:latin typeface="Trebuchet MS" panose="020B0603020202020204" pitchFamily="34" charset="0"/>
                          <a:ea typeface="SimSun"/>
                          <a:cs typeface="Mangal"/>
                        </a:rPr>
                        <a:t> </a:t>
                      </a:r>
                      <a:r>
                        <a:rPr lang="en-GB" sz="1400" b="1" kern="50" dirty="0">
                          <a:solidFill>
                            <a:schemeClr val="tx1"/>
                          </a:solidFill>
                          <a:effectLst/>
                          <a:latin typeface="Trebuchet MS" panose="020B0603020202020204" pitchFamily="34" charset="0"/>
                          <a:ea typeface="SimSun"/>
                          <a:cs typeface="Mangal"/>
                        </a:rPr>
                        <a:t>rounded to the nearest million</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a:txBody>
                    <a:bodyPr/>
                    <a:lstStyle/>
                    <a:p>
                      <a:pPr algn="ctr">
                        <a:spcAft>
                          <a:spcPts val="0"/>
                        </a:spcAft>
                      </a:pPr>
                      <a:r>
                        <a:rPr lang="en-GB" sz="1400" b="1" i="0" kern="50" dirty="0">
                          <a:solidFill>
                            <a:schemeClr val="tx1"/>
                          </a:solidFill>
                          <a:effectLst/>
                          <a:latin typeface="Trebuchet MS" panose="020B0603020202020204" pitchFamily="34" charset="0"/>
                          <a:ea typeface="SimSun"/>
                          <a:cs typeface="Mangal"/>
                        </a:rPr>
                        <a:t>Extension:</a:t>
                      </a:r>
                    </a:p>
                    <a:p>
                      <a:pPr algn="ctr">
                        <a:spcAft>
                          <a:spcPts val="0"/>
                        </a:spcAft>
                      </a:pPr>
                      <a:r>
                        <a:rPr lang="en-GB" sz="1400" b="1" i="0" kern="50" dirty="0">
                          <a:solidFill>
                            <a:schemeClr val="tx1"/>
                          </a:solidFill>
                          <a:effectLst/>
                          <a:latin typeface="Trebuchet MS" panose="020B0603020202020204" pitchFamily="34" charset="0"/>
                          <a:ea typeface="SimSun"/>
                          <a:cs typeface="Mangal"/>
                        </a:rPr>
                        <a:t>Population in</a:t>
                      </a:r>
                      <a:r>
                        <a:rPr lang="en-GB" sz="1400" b="1" i="0" kern="50" baseline="0" dirty="0">
                          <a:solidFill>
                            <a:schemeClr val="tx1"/>
                          </a:solidFill>
                          <a:effectLst/>
                          <a:latin typeface="Trebuchet MS" panose="020B0603020202020204" pitchFamily="34" charset="0"/>
                          <a:ea typeface="SimSun"/>
                          <a:cs typeface="Mangal"/>
                        </a:rPr>
                        <a:t> S</a:t>
                      </a:r>
                      <a:r>
                        <a:rPr lang="en-GB" sz="1400" b="1" i="0" kern="50" dirty="0">
                          <a:solidFill>
                            <a:schemeClr val="tx1"/>
                          </a:solidFill>
                          <a:effectLst/>
                          <a:latin typeface="Trebuchet MS" panose="020B0603020202020204" pitchFamily="34" charset="0"/>
                          <a:ea typeface="SimSun"/>
                          <a:cs typeface="Mangal"/>
                        </a:rPr>
                        <a:t>tandard form to 2 decimal places</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extLst>
                  <a:ext uri="{0D108BD9-81ED-4DB2-BD59-A6C34878D82A}">
                    <a16:rowId xmlns:a16="http://schemas.microsoft.com/office/drawing/2014/main" val="10000"/>
                  </a:ext>
                </a:extLst>
              </a:tr>
              <a:tr h="557530">
                <a:tc>
                  <a:txBody>
                    <a:bodyPr/>
                    <a:lstStyle/>
                    <a:p>
                      <a:pPr algn="ctr">
                        <a:spcAft>
                          <a:spcPts val="0"/>
                        </a:spcAft>
                      </a:pPr>
                      <a:r>
                        <a:rPr lang="en-GB" sz="1600" kern="50" dirty="0">
                          <a:effectLst/>
                          <a:latin typeface="Trebuchet MS" panose="020B0603020202020204" pitchFamily="34" charset="0"/>
                          <a:ea typeface="SimSun"/>
                          <a:cs typeface="Mangal"/>
                        </a:rPr>
                        <a:t>Bolivia</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10.91</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 10 910</a:t>
                      </a:r>
                      <a:r>
                        <a:rPr lang="en-GB" sz="1600" kern="50" baseline="0" dirty="0">
                          <a:effectLst/>
                          <a:latin typeface="Trebuchet MS" panose="020B0603020202020204" pitchFamily="34" charset="0"/>
                          <a:ea typeface="SimSun"/>
                          <a:cs typeface="Mangal"/>
                        </a:rPr>
                        <a:t> 000</a:t>
                      </a:r>
                      <a:endParaRPr lang="en-GB" sz="1600" kern="50" dirty="0">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 11 million</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50" cap="none" spc="0" normalizeH="0" baseline="0" noProof="0" dirty="0">
                          <a:ln>
                            <a:noFill/>
                          </a:ln>
                          <a:solidFill>
                            <a:prstClr val="black"/>
                          </a:solidFill>
                          <a:effectLst/>
                          <a:uLnTx/>
                          <a:uFillTx/>
                          <a:latin typeface="Trebuchet MS" panose="020B0603020202020204" pitchFamily="34" charset="0"/>
                          <a:ea typeface="SimSun"/>
                          <a:cs typeface="Mangal"/>
                        </a:rPr>
                        <a:t> 1.09 x 10</a:t>
                      </a:r>
                      <a:r>
                        <a:rPr kumimoji="0" lang="en-GB" sz="1600" b="0" i="0" u="none" strike="noStrike" kern="50" cap="none" spc="0" normalizeH="0" baseline="30000" noProof="0" dirty="0">
                          <a:ln>
                            <a:noFill/>
                          </a:ln>
                          <a:solidFill>
                            <a:prstClr val="black"/>
                          </a:solidFill>
                          <a:effectLst/>
                          <a:uLnTx/>
                          <a:uFillTx/>
                          <a:latin typeface="Trebuchet MS" panose="020B0603020202020204" pitchFamily="34" charset="0"/>
                          <a:ea typeface="SimSun"/>
                          <a:cs typeface="Mangal"/>
                        </a:rPr>
                        <a:t>7</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7530">
                <a:tc>
                  <a:txBody>
                    <a:bodyPr/>
                    <a:lstStyle/>
                    <a:p>
                      <a:pPr algn="ctr">
                        <a:spcAft>
                          <a:spcPts val="0"/>
                        </a:spcAft>
                      </a:pPr>
                      <a:r>
                        <a:rPr lang="en-GB" sz="1600" kern="50" dirty="0">
                          <a:effectLst/>
                          <a:latin typeface="Trebuchet MS" panose="020B0603020202020204" pitchFamily="34" charset="0"/>
                          <a:ea typeface="SimSun"/>
                          <a:cs typeface="Mangal"/>
                        </a:rPr>
                        <a:t>Botswana</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2.02</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a:t>
                      </a:r>
                      <a:r>
                        <a:rPr lang="en-GB" sz="1600" kern="50" baseline="0" dirty="0">
                          <a:effectLst/>
                          <a:latin typeface="Trebuchet MS" panose="020B0603020202020204" pitchFamily="34" charset="0"/>
                          <a:ea typeface="SimSun"/>
                          <a:cs typeface="Mangal"/>
                        </a:rPr>
                        <a:t> 020 000</a:t>
                      </a:r>
                      <a:r>
                        <a:rPr lang="en-GB" sz="1600" kern="50" dirty="0">
                          <a:effectLst/>
                          <a:latin typeface="Trebuchet MS" panose="020B0603020202020204" pitchFamily="34" charset="0"/>
                          <a:ea typeface="SimSun"/>
                          <a:cs typeface="Mangal"/>
                        </a:rPr>
                        <a:t> </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 million</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50" cap="none" spc="0" normalizeH="0" baseline="0" noProof="0" dirty="0">
                          <a:ln>
                            <a:noFill/>
                          </a:ln>
                          <a:solidFill>
                            <a:prstClr val="black"/>
                          </a:solidFill>
                          <a:effectLst/>
                          <a:uLnTx/>
                          <a:uFillTx/>
                          <a:latin typeface="Trebuchet MS" panose="020B0603020202020204" pitchFamily="34" charset="0"/>
                          <a:ea typeface="SimSun"/>
                          <a:cs typeface="Mangal"/>
                        </a:rPr>
                        <a:t>2.02 x 10</a:t>
                      </a:r>
                      <a:r>
                        <a:rPr kumimoji="0" lang="en-GB" sz="1600" b="0" i="0" u="none" strike="noStrike" kern="50" cap="none" spc="0" normalizeH="0" baseline="30000" noProof="0" dirty="0">
                          <a:ln>
                            <a:noFill/>
                          </a:ln>
                          <a:solidFill>
                            <a:prstClr val="black"/>
                          </a:solidFill>
                          <a:effectLst/>
                          <a:uLnTx/>
                          <a:uFillTx/>
                          <a:latin typeface="Trebuchet MS" panose="020B0603020202020204" pitchFamily="34" charset="0"/>
                          <a:ea typeface="SimSun"/>
                          <a:cs typeface="Mangal"/>
                        </a:rPr>
                        <a:t>6</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7530">
                <a:tc>
                  <a:txBody>
                    <a:bodyPr/>
                    <a:lstStyle/>
                    <a:p>
                      <a:pPr algn="ctr">
                        <a:spcAft>
                          <a:spcPts val="0"/>
                        </a:spcAft>
                      </a:pPr>
                      <a:r>
                        <a:rPr lang="en-GB" sz="1600" kern="50" dirty="0" err="1">
                          <a:effectLst/>
                          <a:latin typeface="Trebuchet MS" panose="020B0603020202020204" pitchFamily="34" charset="0"/>
                          <a:ea typeface="SimSun"/>
                          <a:cs typeface="Mangal"/>
                        </a:rPr>
                        <a:t>Burkino</a:t>
                      </a:r>
                      <a:r>
                        <a:rPr lang="en-GB" sz="1600" kern="50" dirty="0">
                          <a:effectLst/>
                          <a:latin typeface="Trebuchet MS" panose="020B0603020202020204" pitchFamily="34" charset="0"/>
                          <a:ea typeface="SimSun"/>
                          <a:cs typeface="Mangal"/>
                        </a:rPr>
                        <a:t> Faso</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17.05</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17 050 000 </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17 million</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50" cap="none" spc="0" normalizeH="0" baseline="0" noProof="0" dirty="0">
                          <a:ln>
                            <a:noFill/>
                          </a:ln>
                          <a:solidFill>
                            <a:prstClr val="black"/>
                          </a:solidFill>
                          <a:effectLst/>
                          <a:uLnTx/>
                          <a:uFillTx/>
                          <a:latin typeface="Trebuchet MS" panose="020B0603020202020204" pitchFamily="34" charset="0"/>
                          <a:ea typeface="SimSun"/>
                          <a:cs typeface="Mangal"/>
                        </a:rPr>
                        <a:t> 1.71 x 10</a:t>
                      </a:r>
                      <a:r>
                        <a:rPr kumimoji="0" lang="en-GB" sz="1600" b="0" i="0" u="none" strike="noStrike" kern="50" cap="none" spc="0" normalizeH="0" baseline="30000" noProof="0" dirty="0">
                          <a:ln>
                            <a:noFill/>
                          </a:ln>
                          <a:solidFill>
                            <a:prstClr val="black"/>
                          </a:solidFill>
                          <a:effectLst/>
                          <a:uLnTx/>
                          <a:uFillTx/>
                          <a:latin typeface="Trebuchet MS" panose="020B0603020202020204" pitchFamily="34" charset="0"/>
                          <a:ea typeface="SimSun"/>
                          <a:cs typeface="Mangal"/>
                        </a:rPr>
                        <a:t>7</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57530">
                <a:tc>
                  <a:txBody>
                    <a:bodyPr/>
                    <a:lstStyle/>
                    <a:p>
                      <a:pPr algn="ctr">
                        <a:spcAft>
                          <a:spcPts val="0"/>
                        </a:spcAft>
                      </a:pPr>
                      <a:r>
                        <a:rPr lang="en-GB" sz="1600" kern="50">
                          <a:effectLst/>
                          <a:latin typeface="Trebuchet MS" panose="020B0603020202020204" pitchFamily="34" charset="0"/>
                          <a:ea typeface="SimSun"/>
                          <a:cs typeface="Mangal"/>
                        </a:rPr>
                        <a:t>Dominican Republic</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10.48</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10 480 000 </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10 million</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50" cap="none" spc="0" normalizeH="0" baseline="0" noProof="0" dirty="0">
                          <a:ln>
                            <a:noFill/>
                          </a:ln>
                          <a:solidFill>
                            <a:prstClr val="black"/>
                          </a:solidFill>
                          <a:effectLst/>
                          <a:uLnTx/>
                          <a:uFillTx/>
                          <a:latin typeface="Trebuchet MS" panose="020B0603020202020204" pitchFamily="34" charset="0"/>
                          <a:ea typeface="SimSun"/>
                          <a:cs typeface="Mangal"/>
                        </a:rPr>
                        <a:t>1.05 x 10</a:t>
                      </a:r>
                      <a:r>
                        <a:rPr kumimoji="0" lang="en-GB" sz="1600" b="0" i="0" u="none" strike="noStrike" kern="50" cap="none" spc="0" normalizeH="0" baseline="30000" noProof="0" dirty="0">
                          <a:ln>
                            <a:noFill/>
                          </a:ln>
                          <a:solidFill>
                            <a:prstClr val="black"/>
                          </a:solidFill>
                          <a:effectLst/>
                          <a:uLnTx/>
                          <a:uFillTx/>
                          <a:latin typeface="Trebuchet MS" panose="020B0603020202020204" pitchFamily="34" charset="0"/>
                          <a:ea typeface="SimSun"/>
                          <a:cs typeface="Mangal"/>
                        </a:rPr>
                        <a:t>7</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57530">
                <a:tc>
                  <a:txBody>
                    <a:bodyPr/>
                    <a:lstStyle/>
                    <a:p>
                      <a:pPr algn="ctr">
                        <a:spcAft>
                          <a:spcPts val="0"/>
                        </a:spcAft>
                      </a:pPr>
                      <a:r>
                        <a:rPr lang="en-GB" sz="1600" kern="50">
                          <a:effectLst/>
                          <a:latin typeface="Trebuchet MS" panose="020B0603020202020204" pitchFamily="34" charset="0"/>
                          <a:ea typeface="SimSun"/>
                          <a:cs typeface="Mangal"/>
                        </a:rPr>
                        <a:t>Indonesia</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249.90</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249 900 000 </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250 million</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50" cap="none" spc="0" normalizeH="0" baseline="0" noProof="0" dirty="0">
                          <a:ln>
                            <a:noFill/>
                          </a:ln>
                          <a:solidFill>
                            <a:prstClr val="black"/>
                          </a:solidFill>
                          <a:effectLst/>
                          <a:uLnTx/>
                          <a:uFillTx/>
                          <a:latin typeface="Trebuchet MS" panose="020B0603020202020204" pitchFamily="34" charset="0"/>
                          <a:ea typeface="SimSun"/>
                          <a:cs typeface="Mangal"/>
                        </a:rPr>
                        <a:t>2.50 x 10</a:t>
                      </a:r>
                      <a:r>
                        <a:rPr kumimoji="0" lang="en-GB" sz="1600" b="0" i="0" u="none" strike="noStrike" kern="50" cap="none" spc="0" normalizeH="0" baseline="30000" noProof="0" dirty="0">
                          <a:ln>
                            <a:noFill/>
                          </a:ln>
                          <a:solidFill>
                            <a:prstClr val="black"/>
                          </a:solidFill>
                          <a:effectLst/>
                          <a:uLnTx/>
                          <a:uFillTx/>
                          <a:latin typeface="Trebuchet MS" panose="020B0603020202020204" pitchFamily="34" charset="0"/>
                          <a:ea typeface="SimSun"/>
                          <a:cs typeface="Mangal"/>
                        </a:rPr>
                        <a:t>8</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57530">
                <a:tc>
                  <a:txBody>
                    <a:bodyPr/>
                    <a:lstStyle/>
                    <a:p>
                      <a:pPr algn="ctr">
                        <a:spcAft>
                          <a:spcPts val="0"/>
                        </a:spcAft>
                      </a:pPr>
                      <a:r>
                        <a:rPr lang="en-GB" sz="1600" kern="50" dirty="0">
                          <a:effectLst/>
                          <a:latin typeface="Trebuchet MS" panose="020B0603020202020204" pitchFamily="34" charset="0"/>
                          <a:ea typeface="SimSun"/>
                          <a:cs typeface="Mangal"/>
                        </a:rPr>
                        <a:t>Laos</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6.77</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6</a:t>
                      </a:r>
                      <a:r>
                        <a:rPr lang="en-GB" sz="1600" kern="50" baseline="0" dirty="0">
                          <a:effectLst/>
                          <a:latin typeface="Trebuchet MS" panose="020B0603020202020204" pitchFamily="34" charset="0"/>
                          <a:ea typeface="SimSun"/>
                          <a:cs typeface="Mangal"/>
                        </a:rPr>
                        <a:t> 770 000</a:t>
                      </a:r>
                      <a:r>
                        <a:rPr lang="en-GB" sz="1600" kern="50" dirty="0">
                          <a:effectLst/>
                          <a:latin typeface="Trebuchet MS" panose="020B0603020202020204" pitchFamily="34" charset="0"/>
                          <a:ea typeface="SimSun"/>
                          <a:cs typeface="Mangal"/>
                        </a:rPr>
                        <a:t> </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7 million</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50" cap="none" spc="0" normalizeH="0" baseline="0" noProof="0" dirty="0">
                          <a:ln>
                            <a:noFill/>
                          </a:ln>
                          <a:solidFill>
                            <a:prstClr val="black"/>
                          </a:solidFill>
                          <a:effectLst/>
                          <a:uLnTx/>
                          <a:uFillTx/>
                          <a:latin typeface="Trebuchet MS" panose="020B0603020202020204" pitchFamily="34" charset="0"/>
                          <a:ea typeface="SimSun"/>
                          <a:cs typeface="Mangal"/>
                        </a:rPr>
                        <a:t>6.77 x 10</a:t>
                      </a:r>
                      <a:r>
                        <a:rPr kumimoji="0" lang="en-GB" sz="1600" b="0" i="0" u="none" strike="noStrike" kern="50" cap="none" spc="0" normalizeH="0" baseline="30000" noProof="0" dirty="0">
                          <a:ln>
                            <a:noFill/>
                          </a:ln>
                          <a:solidFill>
                            <a:prstClr val="black"/>
                          </a:solidFill>
                          <a:effectLst/>
                          <a:uLnTx/>
                          <a:uFillTx/>
                          <a:latin typeface="Trebuchet MS" panose="020B0603020202020204" pitchFamily="34" charset="0"/>
                          <a:ea typeface="SimSun"/>
                          <a:cs typeface="Mangal"/>
                        </a:rPr>
                        <a:t>6</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11" name="Rectangle 10"/>
          <p:cNvSpPr/>
          <p:nvPr/>
        </p:nvSpPr>
        <p:spPr>
          <a:xfrm>
            <a:off x="684213" y="728663"/>
            <a:ext cx="7801468" cy="369332"/>
          </a:xfrm>
          <a:prstGeom prst="rect">
            <a:avLst/>
          </a:prstGeom>
          <a:solidFill>
            <a:srgbClr val="45807F"/>
          </a:solidFill>
        </p:spPr>
        <p:txBody>
          <a:bodyPr wrap="square">
            <a:spAutoFit/>
          </a:bodyPr>
          <a:lstStyle/>
          <a:p>
            <a:pPr lvl="0"/>
            <a:r>
              <a:rPr lang="en-GB" b="1" dirty="0">
                <a:solidFill>
                  <a:srgbClr val="B9D9D8"/>
                </a:solidFill>
                <a:latin typeface="Trebuchet MS" panose="020B0603020202020204" pitchFamily="34" charset="0"/>
              </a:rPr>
              <a:t>Answers</a:t>
            </a:r>
          </a:p>
        </p:txBody>
      </p:sp>
    </p:spTree>
    <p:extLst>
      <p:ext uri="{BB962C8B-B14F-4D97-AF65-F5344CB8AC3E}">
        <p14:creationId xmlns:p14="http://schemas.microsoft.com/office/powerpoint/2010/main" val="2203497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4213" y="728663"/>
            <a:ext cx="7801468" cy="646331"/>
          </a:xfrm>
          <a:prstGeom prst="rect">
            <a:avLst/>
          </a:prstGeom>
          <a:solidFill>
            <a:srgbClr val="45807F"/>
          </a:solidFill>
        </p:spPr>
        <p:txBody>
          <a:bodyPr wrap="square">
            <a:spAutoFit/>
          </a:bodyPr>
          <a:lstStyle/>
          <a:p>
            <a:pPr lvl="0"/>
            <a:r>
              <a:rPr lang="en-GB" b="1" dirty="0">
                <a:solidFill>
                  <a:srgbClr val="B9D9D8"/>
                </a:solidFill>
                <a:latin typeface="Trebuchet MS" panose="020B0603020202020204" pitchFamily="34" charset="0"/>
              </a:rPr>
              <a:t>How can scientists help solve the problem of a lack of safe drinking water using processes found in nature?</a:t>
            </a:r>
          </a:p>
        </p:txBody>
      </p:sp>
      <p:sp>
        <p:nvSpPr>
          <p:cNvPr id="6" name="Rectangle 5"/>
          <p:cNvSpPr/>
          <p:nvPr/>
        </p:nvSpPr>
        <p:spPr>
          <a:xfrm>
            <a:off x="714321" y="1773625"/>
            <a:ext cx="7813728" cy="923330"/>
          </a:xfrm>
          <a:prstGeom prst="rect">
            <a:avLst/>
          </a:prstGeom>
          <a:solidFill>
            <a:schemeClr val="bg1"/>
          </a:solidFill>
        </p:spPr>
        <p:txBody>
          <a:bodyPr wrap="square">
            <a:spAutoFit/>
          </a:bodyPr>
          <a:lstStyle/>
          <a:p>
            <a:r>
              <a:rPr lang="en-GB" dirty="0"/>
              <a:t>The processes, evaporation/condensation in the water cycle and osmosis, are found in nature, and are used by people to produce fresh water from salt water in a process known as desalination. </a:t>
            </a:r>
          </a:p>
        </p:txBody>
      </p:sp>
      <p:sp>
        <p:nvSpPr>
          <p:cNvPr id="7" name="Rectangle 6"/>
          <p:cNvSpPr/>
          <p:nvPr/>
        </p:nvSpPr>
        <p:spPr>
          <a:xfrm>
            <a:off x="714321" y="3095175"/>
            <a:ext cx="7813728" cy="369332"/>
          </a:xfrm>
          <a:prstGeom prst="rect">
            <a:avLst/>
          </a:prstGeom>
          <a:solidFill>
            <a:schemeClr val="bg1"/>
          </a:solidFill>
        </p:spPr>
        <p:txBody>
          <a:bodyPr wrap="square">
            <a:spAutoFit/>
          </a:bodyPr>
          <a:lstStyle/>
          <a:p>
            <a:r>
              <a:rPr lang="en-GB" dirty="0"/>
              <a:t>Desalination was mentioned in the video you watched for homework.</a:t>
            </a:r>
          </a:p>
        </p:txBody>
      </p:sp>
    </p:spTree>
    <p:extLst>
      <p:ext uri="{BB962C8B-B14F-4D97-AF65-F5344CB8AC3E}">
        <p14:creationId xmlns:p14="http://schemas.microsoft.com/office/powerpoint/2010/main" val="3334640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4433" y="457201"/>
            <a:ext cx="7475134" cy="639878"/>
          </a:xfrm>
          <a:prstGeom prst="rect">
            <a:avLst/>
          </a:prstGeom>
          <a:solidFill>
            <a:srgbClr val="45807F"/>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sz="2400" b="1" dirty="0">
                <a:solidFill>
                  <a:srgbClr val="B9D9D8"/>
                </a:solidFill>
                <a:latin typeface="Trebuchet MS" panose="020B0603020202020204" pitchFamily="34" charset="0"/>
              </a:rPr>
              <a:t>How does nature provide us with fresh water?</a:t>
            </a:r>
            <a:endParaRPr lang="en-GB" sz="2400" b="1" dirty="0">
              <a:solidFill>
                <a:srgbClr val="B9D9D8"/>
              </a:solidFill>
              <a:latin typeface="Trebuchet MS" panose="020B0603020202020204" pitchFamily="34" charset="0"/>
            </a:endParaRPr>
          </a:p>
        </p:txBody>
      </p:sp>
      <p:sp>
        <p:nvSpPr>
          <p:cNvPr id="7" name="Title 1"/>
          <p:cNvSpPr txBox="1">
            <a:spLocks/>
          </p:cNvSpPr>
          <p:nvPr/>
        </p:nvSpPr>
        <p:spPr>
          <a:xfrm>
            <a:off x="3375212" y="18502"/>
            <a:ext cx="5768788" cy="438698"/>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a:r>
              <a:rPr lang="en-GB" sz="2400" dirty="0">
                <a:solidFill>
                  <a:srgbClr val="45807F"/>
                </a:solidFill>
                <a:latin typeface="Trebuchet MS" panose="020B0603020202020204" pitchFamily="34" charset="0"/>
              </a:rPr>
              <a:t>3.2: Desalination</a:t>
            </a:r>
          </a:p>
        </p:txBody>
      </p:sp>
      <p:pic>
        <p:nvPicPr>
          <p:cNvPr id="3" name="Picture 2">
            <a:extLst>
              <a:ext uri="{FF2B5EF4-FFF2-40B4-BE49-F238E27FC236}">
                <a16:creationId xmlns:a16="http://schemas.microsoft.com/office/drawing/2014/main" id="{066E08A6-6B94-4E3D-94DF-1D86DCC8B9F6}"/>
              </a:ext>
            </a:extLst>
          </p:cNvPr>
          <p:cNvPicPr>
            <a:picLocks noChangeAspect="1"/>
          </p:cNvPicPr>
          <p:nvPr/>
        </p:nvPicPr>
        <p:blipFill rotWithShape="1">
          <a:blip r:embed="rId3"/>
          <a:srcRect b="12200"/>
          <a:stretch/>
        </p:blipFill>
        <p:spPr>
          <a:xfrm>
            <a:off x="834433" y="1242154"/>
            <a:ext cx="7475134" cy="4208570"/>
          </a:xfrm>
          <a:prstGeom prst="rect">
            <a:avLst/>
          </a:prstGeom>
        </p:spPr>
      </p:pic>
      <p:sp>
        <p:nvSpPr>
          <p:cNvPr id="4" name="Text Box 2">
            <a:extLst>
              <a:ext uri="{FF2B5EF4-FFF2-40B4-BE49-F238E27FC236}">
                <a16:creationId xmlns:a16="http://schemas.microsoft.com/office/drawing/2014/main" id="{38033585-625E-459B-8A95-29A0F2E56FE5}"/>
              </a:ext>
            </a:extLst>
          </p:cNvPr>
          <p:cNvSpPr txBox="1">
            <a:spLocks noChangeArrowheads="1"/>
          </p:cNvSpPr>
          <p:nvPr/>
        </p:nvSpPr>
        <p:spPr bwMode="auto">
          <a:xfrm>
            <a:off x="834433" y="5720346"/>
            <a:ext cx="2121418" cy="481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pPr>
            <a:r>
              <a:rPr lang="en-GB" sz="24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precipitation</a:t>
            </a:r>
          </a:p>
        </p:txBody>
      </p:sp>
      <p:sp>
        <p:nvSpPr>
          <p:cNvPr id="5" name="Text Box 2">
            <a:extLst>
              <a:ext uri="{FF2B5EF4-FFF2-40B4-BE49-F238E27FC236}">
                <a16:creationId xmlns:a16="http://schemas.microsoft.com/office/drawing/2014/main" id="{48013ABA-1A8F-4C95-A904-D7BE9FD3407F}"/>
              </a:ext>
            </a:extLst>
          </p:cNvPr>
          <p:cNvSpPr txBox="1">
            <a:spLocks noChangeArrowheads="1"/>
          </p:cNvSpPr>
          <p:nvPr/>
        </p:nvSpPr>
        <p:spPr bwMode="auto">
          <a:xfrm>
            <a:off x="3511291" y="5720346"/>
            <a:ext cx="2121418" cy="481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pPr>
            <a:r>
              <a:rPr lang="en-GB" sz="2400" kern="0" dirty="0">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condens</a:t>
            </a:r>
            <a:r>
              <a:rPr lang="en-GB" sz="24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ation</a:t>
            </a:r>
          </a:p>
        </p:txBody>
      </p:sp>
      <p:sp>
        <p:nvSpPr>
          <p:cNvPr id="12" name="Text Box 2">
            <a:extLst>
              <a:ext uri="{FF2B5EF4-FFF2-40B4-BE49-F238E27FC236}">
                <a16:creationId xmlns:a16="http://schemas.microsoft.com/office/drawing/2014/main" id="{D8274E26-FDBD-434B-B376-B6FA714DA1D8}"/>
              </a:ext>
            </a:extLst>
          </p:cNvPr>
          <p:cNvSpPr txBox="1">
            <a:spLocks noChangeArrowheads="1"/>
          </p:cNvSpPr>
          <p:nvPr/>
        </p:nvSpPr>
        <p:spPr bwMode="auto">
          <a:xfrm>
            <a:off x="6188149" y="5720346"/>
            <a:ext cx="2121418" cy="481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pPr>
            <a:r>
              <a:rPr lang="en-GB" sz="2400" kern="0" dirty="0">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transpir</a:t>
            </a:r>
            <a:r>
              <a:rPr lang="en-GB" sz="24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ation</a:t>
            </a:r>
          </a:p>
        </p:txBody>
      </p:sp>
      <p:sp>
        <p:nvSpPr>
          <p:cNvPr id="14" name="Text Box 2">
            <a:extLst>
              <a:ext uri="{FF2B5EF4-FFF2-40B4-BE49-F238E27FC236}">
                <a16:creationId xmlns:a16="http://schemas.microsoft.com/office/drawing/2014/main" id="{3DA3B547-3DCB-4095-904D-7F7A9F05DAA6}"/>
              </a:ext>
            </a:extLst>
          </p:cNvPr>
          <p:cNvSpPr txBox="1">
            <a:spLocks noChangeArrowheads="1"/>
          </p:cNvSpPr>
          <p:nvPr/>
        </p:nvSpPr>
        <p:spPr bwMode="auto">
          <a:xfrm>
            <a:off x="6188149" y="5181835"/>
            <a:ext cx="2121418" cy="481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pPr>
            <a:r>
              <a:rPr lang="en-US" sz="2400" kern="0" dirty="0">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r</a:t>
            </a:r>
            <a:r>
              <a:rPr lang="en-GB" sz="2400" kern="0" dirty="0">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un off</a:t>
            </a:r>
            <a:endParaRPr lang="en-GB" sz="24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4DE838D-631F-4592-B596-4A7799C16F57}"/>
              </a:ext>
            </a:extLst>
          </p:cNvPr>
          <p:cNvSpPr txBox="1">
            <a:spLocks noChangeArrowheads="1"/>
          </p:cNvSpPr>
          <p:nvPr/>
        </p:nvSpPr>
        <p:spPr bwMode="auto">
          <a:xfrm>
            <a:off x="834433" y="5134304"/>
            <a:ext cx="2121418" cy="481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pPr>
            <a:r>
              <a:rPr lang="en-US" sz="2400" kern="0" dirty="0">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a</a:t>
            </a:r>
            <a:r>
              <a:rPr lang="en-GB" sz="2400" kern="0" dirty="0" err="1">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quifer</a:t>
            </a:r>
            <a:endParaRPr lang="en-GB" sz="24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83EE4278-443F-407D-8297-0AF030866F01}"/>
              </a:ext>
            </a:extLst>
          </p:cNvPr>
          <p:cNvSpPr txBox="1">
            <a:spLocks noChangeArrowheads="1"/>
          </p:cNvSpPr>
          <p:nvPr/>
        </p:nvSpPr>
        <p:spPr bwMode="auto">
          <a:xfrm>
            <a:off x="3511291" y="5148010"/>
            <a:ext cx="2121418" cy="481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pPr>
            <a:r>
              <a:rPr lang="en-GB" sz="2400" kern="0" dirty="0">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evapor</a:t>
            </a:r>
            <a:r>
              <a:rPr lang="en-GB" sz="24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ation</a:t>
            </a:r>
          </a:p>
        </p:txBody>
      </p:sp>
    </p:spTree>
    <p:extLst>
      <p:ext uri="{BB962C8B-B14F-4D97-AF65-F5344CB8AC3E}">
        <p14:creationId xmlns:p14="http://schemas.microsoft.com/office/powerpoint/2010/main" val="890816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4433" y="457201"/>
            <a:ext cx="7475134" cy="639878"/>
          </a:xfrm>
          <a:prstGeom prst="rect">
            <a:avLst/>
          </a:prstGeom>
          <a:solidFill>
            <a:srgbClr val="45807F"/>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US" sz="2400" b="1" dirty="0">
                <a:solidFill>
                  <a:srgbClr val="B9D9D8"/>
                </a:solidFill>
                <a:latin typeface="Trebuchet MS" panose="020B0603020202020204" pitchFamily="34" charset="0"/>
              </a:rPr>
              <a:t>Water cycle starter answers</a:t>
            </a:r>
            <a:endParaRPr lang="en-GB" sz="2400" b="1" dirty="0">
              <a:solidFill>
                <a:srgbClr val="B9D9D8"/>
              </a:solidFill>
              <a:latin typeface="Trebuchet MS" panose="020B0603020202020204" pitchFamily="34" charset="0"/>
            </a:endParaRPr>
          </a:p>
        </p:txBody>
      </p:sp>
      <p:sp>
        <p:nvSpPr>
          <p:cNvPr id="7" name="Title 1"/>
          <p:cNvSpPr txBox="1">
            <a:spLocks/>
          </p:cNvSpPr>
          <p:nvPr/>
        </p:nvSpPr>
        <p:spPr>
          <a:xfrm>
            <a:off x="3375212" y="18502"/>
            <a:ext cx="5768788" cy="438698"/>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a:r>
              <a:rPr lang="en-GB" sz="2400" dirty="0">
                <a:solidFill>
                  <a:srgbClr val="45807F"/>
                </a:solidFill>
                <a:latin typeface="Trebuchet MS" panose="020B0603020202020204" pitchFamily="34" charset="0"/>
              </a:rPr>
              <a:t>3.2: Desalination</a:t>
            </a:r>
          </a:p>
        </p:txBody>
      </p:sp>
      <p:pic>
        <p:nvPicPr>
          <p:cNvPr id="3" name="Picture 2">
            <a:extLst>
              <a:ext uri="{FF2B5EF4-FFF2-40B4-BE49-F238E27FC236}">
                <a16:creationId xmlns:a16="http://schemas.microsoft.com/office/drawing/2014/main" id="{066E08A6-6B94-4E3D-94DF-1D86DCC8B9F6}"/>
              </a:ext>
            </a:extLst>
          </p:cNvPr>
          <p:cNvPicPr>
            <a:picLocks noChangeAspect="1"/>
          </p:cNvPicPr>
          <p:nvPr/>
        </p:nvPicPr>
        <p:blipFill rotWithShape="1">
          <a:blip r:embed="rId3"/>
          <a:srcRect b="12200"/>
          <a:stretch/>
        </p:blipFill>
        <p:spPr>
          <a:xfrm>
            <a:off x="834433" y="1200357"/>
            <a:ext cx="7475134" cy="4208570"/>
          </a:xfrm>
          <a:prstGeom prst="rect">
            <a:avLst/>
          </a:prstGeom>
        </p:spPr>
      </p:pic>
      <p:sp>
        <p:nvSpPr>
          <p:cNvPr id="4" name="Text Box 2">
            <a:extLst>
              <a:ext uri="{FF2B5EF4-FFF2-40B4-BE49-F238E27FC236}">
                <a16:creationId xmlns:a16="http://schemas.microsoft.com/office/drawing/2014/main" id="{38033585-625E-459B-8A95-29A0F2E56FE5}"/>
              </a:ext>
            </a:extLst>
          </p:cNvPr>
          <p:cNvSpPr txBox="1">
            <a:spLocks noChangeArrowheads="1"/>
          </p:cNvSpPr>
          <p:nvPr/>
        </p:nvSpPr>
        <p:spPr bwMode="auto">
          <a:xfrm>
            <a:off x="164582" y="2615639"/>
            <a:ext cx="2121418" cy="481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pPr>
            <a:r>
              <a:rPr lang="en-GB" sz="24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precipitation</a:t>
            </a:r>
          </a:p>
        </p:txBody>
      </p:sp>
      <p:sp>
        <p:nvSpPr>
          <p:cNvPr id="5" name="Text Box 2">
            <a:extLst>
              <a:ext uri="{FF2B5EF4-FFF2-40B4-BE49-F238E27FC236}">
                <a16:creationId xmlns:a16="http://schemas.microsoft.com/office/drawing/2014/main" id="{48013ABA-1A8F-4C95-A904-D7BE9FD3407F}"/>
              </a:ext>
            </a:extLst>
          </p:cNvPr>
          <p:cNvSpPr txBox="1">
            <a:spLocks noChangeArrowheads="1"/>
          </p:cNvSpPr>
          <p:nvPr/>
        </p:nvSpPr>
        <p:spPr bwMode="auto">
          <a:xfrm>
            <a:off x="2450582" y="1318069"/>
            <a:ext cx="2121418" cy="481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pPr>
            <a:r>
              <a:rPr lang="en-GB" sz="2400" kern="0" dirty="0">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condens</a:t>
            </a:r>
            <a:r>
              <a:rPr lang="en-GB" sz="24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ation</a:t>
            </a:r>
          </a:p>
        </p:txBody>
      </p:sp>
      <p:sp>
        <p:nvSpPr>
          <p:cNvPr id="12" name="Text Box 2">
            <a:extLst>
              <a:ext uri="{FF2B5EF4-FFF2-40B4-BE49-F238E27FC236}">
                <a16:creationId xmlns:a16="http://schemas.microsoft.com/office/drawing/2014/main" id="{D8274E26-FDBD-434B-B376-B6FA714DA1D8}"/>
              </a:ext>
            </a:extLst>
          </p:cNvPr>
          <p:cNvSpPr txBox="1">
            <a:spLocks noChangeArrowheads="1"/>
          </p:cNvSpPr>
          <p:nvPr/>
        </p:nvSpPr>
        <p:spPr bwMode="auto">
          <a:xfrm>
            <a:off x="3590591" y="2881956"/>
            <a:ext cx="2121418" cy="481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pPr>
            <a:r>
              <a:rPr lang="en-GB" sz="2400" kern="0" dirty="0">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transpir</a:t>
            </a:r>
            <a:r>
              <a:rPr lang="en-GB" sz="24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ation</a:t>
            </a:r>
          </a:p>
        </p:txBody>
      </p:sp>
      <p:sp>
        <p:nvSpPr>
          <p:cNvPr id="14" name="Text Box 2">
            <a:extLst>
              <a:ext uri="{FF2B5EF4-FFF2-40B4-BE49-F238E27FC236}">
                <a16:creationId xmlns:a16="http://schemas.microsoft.com/office/drawing/2014/main" id="{3DA3B547-3DCB-4095-904D-7F7A9F05DAA6}"/>
              </a:ext>
            </a:extLst>
          </p:cNvPr>
          <p:cNvSpPr txBox="1">
            <a:spLocks noChangeArrowheads="1"/>
          </p:cNvSpPr>
          <p:nvPr/>
        </p:nvSpPr>
        <p:spPr bwMode="auto">
          <a:xfrm>
            <a:off x="4215587" y="4293606"/>
            <a:ext cx="2121418" cy="481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pPr>
            <a:r>
              <a:rPr lang="en-US" sz="2400" kern="0" dirty="0">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r</a:t>
            </a:r>
            <a:r>
              <a:rPr lang="en-GB" sz="2400" kern="0" dirty="0">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un off</a:t>
            </a:r>
            <a:endParaRPr lang="en-GB" sz="24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54DE838D-631F-4592-B596-4A7799C16F57}"/>
              </a:ext>
            </a:extLst>
          </p:cNvPr>
          <p:cNvSpPr txBox="1">
            <a:spLocks noChangeArrowheads="1"/>
          </p:cNvSpPr>
          <p:nvPr/>
        </p:nvSpPr>
        <p:spPr bwMode="auto">
          <a:xfrm>
            <a:off x="834433" y="4817618"/>
            <a:ext cx="2121418" cy="481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pPr>
            <a:r>
              <a:rPr lang="en-US" sz="2400" kern="0" dirty="0">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a</a:t>
            </a:r>
            <a:r>
              <a:rPr lang="en-GB" sz="2400" kern="0" dirty="0" err="1">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quifer</a:t>
            </a:r>
            <a:endParaRPr lang="en-GB" sz="24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endParaRPr>
          </a:p>
        </p:txBody>
      </p:sp>
      <p:sp>
        <p:nvSpPr>
          <p:cNvPr id="18" name="Text Box 2">
            <a:extLst>
              <a:ext uri="{FF2B5EF4-FFF2-40B4-BE49-F238E27FC236}">
                <a16:creationId xmlns:a16="http://schemas.microsoft.com/office/drawing/2014/main" id="{83EE4278-443F-407D-8297-0AF030866F01}"/>
              </a:ext>
            </a:extLst>
          </p:cNvPr>
          <p:cNvSpPr txBox="1">
            <a:spLocks noChangeArrowheads="1"/>
          </p:cNvSpPr>
          <p:nvPr/>
        </p:nvSpPr>
        <p:spPr bwMode="auto">
          <a:xfrm>
            <a:off x="7022582" y="3429000"/>
            <a:ext cx="2121418" cy="48154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spAutoFit/>
          </a:bodyPr>
          <a:lstStyle/>
          <a:p>
            <a:pPr algn="ctr">
              <a:lnSpc>
                <a:spcPct val="115000"/>
              </a:lnSpc>
            </a:pPr>
            <a:r>
              <a:rPr lang="en-GB" sz="2400" kern="0" dirty="0">
                <a:solidFill>
                  <a:srgbClr val="000000"/>
                </a:solidFill>
                <a:latin typeface="Trebuchet MS" panose="020B0603020202020204" pitchFamily="34" charset="0"/>
                <a:ea typeface="Trebuchet MS" panose="020B0603020202020204" pitchFamily="34" charset="0"/>
                <a:cs typeface="Times New Roman" panose="02020603050405020304" pitchFamily="18" charset="0"/>
              </a:rPr>
              <a:t>evapor</a:t>
            </a:r>
            <a:r>
              <a:rPr lang="en-GB" sz="24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rPr>
              <a:t>ation</a:t>
            </a:r>
          </a:p>
        </p:txBody>
      </p:sp>
    </p:spTree>
    <p:extLst>
      <p:ext uri="{BB962C8B-B14F-4D97-AF65-F5344CB8AC3E}">
        <p14:creationId xmlns:p14="http://schemas.microsoft.com/office/powerpoint/2010/main" val="881157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75212" y="18502"/>
            <a:ext cx="5768788" cy="438698"/>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a:r>
              <a:rPr lang="en-GB" sz="2400" dirty="0">
                <a:solidFill>
                  <a:srgbClr val="45807F"/>
                </a:solidFill>
                <a:latin typeface="Trebuchet MS" panose="020B0603020202020204" pitchFamily="34" charset="0"/>
              </a:rPr>
              <a:t>3.2: Desalination</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16412" b="19312"/>
          <a:stretch/>
        </p:blipFill>
        <p:spPr bwMode="auto">
          <a:xfrm>
            <a:off x="8061922" y="6429232"/>
            <a:ext cx="963475" cy="360000"/>
          </a:xfrm>
          <a:prstGeom prst="rect">
            <a:avLst/>
          </a:prstGeom>
          <a:noFill/>
          <a:ln>
            <a:noFill/>
          </a:ln>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3756" y="6429232"/>
            <a:ext cx="1231281" cy="360000"/>
          </a:xfrm>
          <a:prstGeom prst="rect">
            <a:avLst/>
          </a:prstGeom>
        </p:spPr>
      </p:pic>
      <p:sp>
        <p:nvSpPr>
          <p:cNvPr id="10" name="Rectangle 9"/>
          <p:cNvSpPr/>
          <p:nvPr/>
        </p:nvSpPr>
        <p:spPr>
          <a:xfrm>
            <a:off x="714321" y="738206"/>
            <a:ext cx="7813728" cy="1477328"/>
          </a:xfrm>
          <a:prstGeom prst="rect">
            <a:avLst/>
          </a:prstGeom>
          <a:solidFill>
            <a:schemeClr val="bg1"/>
          </a:solidFill>
        </p:spPr>
        <p:txBody>
          <a:bodyPr wrap="square">
            <a:spAutoFit/>
          </a:bodyPr>
          <a:lstStyle/>
          <a:p>
            <a:r>
              <a:rPr lang="en-GB" b="1" dirty="0">
                <a:solidFill>
                  <a:schemeClr val="accent1"/>
                </a:solidFill>
              </a:rPr>
              <a:t>Teaching notes</a:t>
            </a:r>
          </a:p>
          <a:p>
            <a:endParaRPr lang="en-GB" dirty="0"/>
          </a:p>
          <a:p>
            <a:r>
              <a:rPr lang="en-GB" dirty="0"/>
              <a:t>This activity is differentiated so that some students can work out the population of each country  in whole  numbers whereas </a:t>
            </a:r>
            <a:r>
              <a:rPr lang="en-GB"/>
              <a:t>others can work </a:t>
            </a:r>
            <a:r>
              <a:rPr lang="en-GB" dirty="0"/>
              <a:t>out the population in standard form.</a:t>
            </a:r>
          </a:p>
        </p:txBody>
      </p:sp>
      <p:sp>
        <p:nvSpPr>
          <p:cNvPr id="11" name="Rectangle 10"/>
          <p:cNvSpPr/>
          <p:nvPr/>
        </p:nvSpPr>
        <p:spPr>
          <a:xfrm>
            <a:off x="684213" y="2496540"/>
            <a:ext cx="7813728" cy="2031325"/>
          </a:xfrm>
          <a:prstGeom prst="rect">
            <a:avLst/>
          </a:prstGeom>
          <a:solidFill>
            <a:schemeClr val="bg1"/>
          </a:solidFill>
        </p:spPr>
        <p:txBody>
          <a:bodyPr wrap="square">
            <a:spAutoFit/>
          </a:bodyPr>
          <a:lstStyle/>
          <a:p>
            <a:r>
              <a:rPr lang="en-GB" b="1" dirty="0">
                <a:solidFill>
                  <a:schemeClr val="accent1"/>
                </a:solidFill>
              </a:rPr>
              <a:t>Differentiation</a:t>
            </a:r>
          </a:p>
          <a:p>
            <a:endParaRPr lang="en-GB" dirty="0"/>
          </a:p>
          <a:p>
            <a:r>
              <a:rPr lang="en-GB" dirty="0"/>
              <a:t>Ask them to note down the name of the country and its population as a whole number or in standard form and then show the last slide to see if they can name each country from the information they have got.  This should be slightly more difficult for the students who have got the population written down in standard form.</a:t>
            </a:r>
          </a:p>
        </p:txBody>
      </p:sp>
    </p:spTree>
    <p:extLst>
      <p:ext uri="{BB962C8B-B14F-4D97-AF65-F5344CB8AC3E}">
        <p14:creationId xmlns:p14="http://schemas.microsoft.com/office/powerpoint/2010/main" val="25021624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85800" y="2290578"/>
            <a:ext cx="7772400" cy="1470025"/>
          </a:xfrm>
          <a:prstGeom prst="rect">
            <a:avLst/>
          </a:prstGeom>
          <a:solidFill>
            <a:srgbClr val="45807F"/>
          </a:solidFill>
        </p:spPr>
        <p:txBody>
          <a:bodyPr anchor="ctr"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ctr"/>
            <a:r>
              <a:rPr lang="en-GB" sz="4800" b="1" dirty="0">
                <a:solidFill>
                  <a:srgbClr val="B9D9D8"/>
                </a:solidFill>
                <a:latin typeface="Trebuchet MS" panose="020B0603020202020204" pitchFamily="34" charset="0"/>
              </a:rPr>
              <a:t>Main 1 - world’s population and water</a:t>
            </a:r>
          </a:p>
        </p:txBody>
      </p:sp>
      <p:sp>
        <p:nvSpPr>
          <p:cNvPr id="7" name="Title 1"/>
          <p:cNvSpPr txBox="1">
            <a:spLocks/>
          </p:cNvSpPr>
          <p:nvPr/>
        </p:nvSpPr>
        <p:spPr>
          <a:xfrm>
            <a:off x="3375212" y="18502"/>
            <a:ext cx="5768788" cy="438698"/>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a:r>
              <a:rPr lang="en-GB" sz="2400" dirty="0">
                <a:solidFill>
                  <a:srgbClr val="45807F"/>
                </a:solidFill>
                <a:latin typeface="Trebuchet MS" panose="020B0603020202020204" pitchFamily="34" charset="0"/>
              </a:rPr>
              <a:t>3.2: Desalination</a:t>
            </a:r>
          </a:p>
        </p:txBody>
      </p:sp>
    </p:spTree>
    <p:extLst>
      <p:ext uri="{BB962C8B-B14F-4D97-AF65-F5344CB8AC3E}">
        <p14:creationId xmlns:p14="http://schemas.microsoft.com/office/powerpoint/2010/main" val="313069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75212" y="18502"/>
            <a:ext cx="5768788" cy="438698"/>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a:r>
              <a:rPr lang="en-GB" sz="2400" dirty="0">
                <a:solidFill>
                  <a:srgbClr val="45807F"/>
                </a:solidFill>
                <a:latin typeface="Trebuchet MS" panose="020B0603020202020204" pitchFamily="34" charset="0"/>
              </a:rPr>
              <a:t>3.2: Desalination</a:t>
            </a:r>
          </a:p>
        </p:txBody>
      </p:sp>
      <p:graphicFrame>
        <p:nvGraphicFramePr>
          <p:cNvPr id="10" name="Table 9"/>
          <p:cNvGraphicFramePr>
            <a:graphicFrameLocks noGrp="1"/>
          </p:cNvGraphicFramePr>
          <p:nvPr>
            <p:extLst>
              <p:ext uri="{D42A27DB-BD31-4B8C-83A1-F6EECF244321}">
                <p14:modId xmlns:p14="http://schemas.microsoft.com/office/powerpoint/2010/main" val="302368142"/>
              </p:ext>
            </p:extLst>
          </p:nvPr>
        </p:nvGraphicFramePr>
        <p:xfrm>
          <a:off x="684212" y="1289720"/>
          <a:ext cx="7672388" cy="4763770"/>
        </p:xfrm>
        <a:graphic>
          <a:graphicData uri="http://schemas.openxmlformats.org/drawingml/2006/table">
            <a:tbl>
              <a:tblPr firstRow="1" bandRow="1">
                <a:tableStyleId>{5C22544A-7EE6-4342-B048-85BDC9FD1C3A}</a:tableStyleId>
              </a:tblPr>
              <a:tblGrid>
                <a:gridCol w="1081088">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4076700">
                  <a:extLst>
                    <a:ext uri="{9D8B030D-6E8A-4147-A177-3AD203B41FA5}">
                      <a16:colId xmlns:a16="http://schemas.microsoft.com/office/drawing/2014/main" val="20003"/>
                    </a:ext>
                  </a:extLst>
                </a:gridCol>
              </a:tblGrid>
              <a:tr h="923290">
                <a:tc>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Country</a:t>
                      </a:r>
                      <a:endParaRPr lang="en-GB" sz="1400" kern="50" dirty="0">
                        <a:solidFill>
                          <a:schemeClr val="tx1"/>
                        </a:solidFill>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Total population</a:t>
                      </a:r>
                    </a:p>
                    <a:p>
                      <a:pPr algn="ctr">
                        <a:spcAft>
                          <a:spcPts val="0"/>
                        </a:spcAft>
                      </a:pPr>
                      <a:r>
                        <a:rPr lang="en-GB" sz="1400" b="1" kern="50" dirty="0">
                          <a:solidFill>
                            <a:schemeClr val="tx1"/>
                          </a:solidFill>
                          <a:effectLst/>
                          <a:latin typeface="Trebuchet MS" panose="020B0603020202020204" pitchFamily="34" charset="0"/>
                          <a:ea typeface="SimSun"/>
                          <a:cs typeface="Mangal"/>
                        </a:rPr>
                        <a:t>(millions)</a:t>
                      </a:r>
                      <a:endParaRPr lang="en-GB" sz="1400" kern="50" dirty="0">
                        <a:solidFill>
                          <a:schemeClr val="tx1"/>
                        </a:solidFill>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Population without safe drinking water</a:t>
                      </a:r>
                    </a:p>
                    <a:p>
                      <a:pPr algn="ctr">
                        <a:spcAft>
                          <a:spcPts val="0"/>
                        </a:spcAft>
                      </a:pPr>
                      <a:r>
                        <a:rPr lang="en-GB" sz="1400" b="1" kern="50" dirty="0">
                          <a:solidFill>
                            <a:schemeClr val="tx1"/>
                          </a:solidFill>
                          <a:effectLst/>
                          <a:latin typeface="Trebuchet MS" panose="020B0603020202020204" pitchFamily="34" charset="0"/>
                          <a:ea typeface="SimSun"/>
                          <a:cs typeface="Mangal"/>
                        </a:rPr>
                        <a:t>(millions)</a:t>
                      </a:r>
                      <a:endParaRPr lang="en-GB" sz="1400" kern="50" dirty="0">
                        <a:solidFill>
                          <a:schemeClr val="tx1"/>
                        </a:solidFill>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Estimation of percentage</a:t>
                      </a:r>
                    </a:p>
                    <a:p>
                      <a:pPr algn="ctr">
                        <a:spcAft>
                          <a:spcPts val="0"/>
                        </a:spcAft>
                      </a:pPr>
                      <a:r>
                        <a:rPr lang="en-GB" sz="1400" b="1" kern="50" dirty="0">
                          <a:solidFill>
                            <a:schemeClr val="tx1"/>
                          </a:solidFill>
                          <a:effectLst/>
                          <a:latin typeface="Trebuchet MS" panose="020B0603020202020204" pitchFamily="34" charset="0"/>
                          <a:ea typeface="SimSun"/>
                          <a:cs typeface="Mangal"/>
                        </a:rPr>
                        <a:t> of population without </a:t>
                      </a:r>
                    </a:p>
                    <a:p>
                      <a:pPr algn="ctr">
                        <a:spcAft>
                          <a:spcPts val="0"/>
                        </a:spcAft>
                      </a:pPr>
                      <a:r>
                        <a:rPr lang="en-GB" sz="1400" b="1" kern="50" dirty="0">
                          <a:solidFill>
                            <a:schemeClr val="tx1"/>
                          </a:solidFill>
                          <a:effectLst/>
                          <a:latin typeface="Trebuchet MS" panose="020B0603020202020204" pitchFamily="34" charset="0"/>
                          <a:ea typeface="SimSun"/>
                          <a:cs typeface="Mangal"/>
                        </a:rPr>
                        <a:t>safe drinking water</a:t>
                      </a:r>
                      <a:endParaRPr lang="en-GB" sz="1400" kern="50" dirty="0">
                        <a:solidFill>
                          <a:schemeClr val="tx1"/>
                        </a:solidFill>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extLst>
                  <a:ext uri="{0D108BD9-81ED-4DB2-BD59-A6C34878D82A}">
                    <a16:rowId xmlns:a16="http://schemas.microsoft.com/office/drawing/2014/main" val="10000"/>
                  </a:ext>
                </a:extLst>
              </a:tr>
              <a:tr h="640080">
                <a:tc>
                  <a:txBody>
                    <a:bodyPr/>
                    <a:lstStyle/>
                    <a:p>
                      <a:pPr algn="ctr">
                        <a:spcAft>
                          <a:spcPts val="0"/>
                        </a:spcAft>
                      </a:pPr>
                      <a:r>
                        <a:rPr lang="en-GB" sz="1600" kern="50" dirty="0">
                          <a:effectLst/>
                          <a:latin typeface="Trebuchet MS" panose="020B0603020202020204" pitchFamily="34" charset="0"/>
                          <a:ea typeface="SimSun"/>
                          <a:cs typeface="Mangal"/>
                        </a:rPr>
                        <a:t>Bolivia</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10.91</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6.89</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30000" noProof="0" dirty="0">
                        <a:ln>
                          <a:noFill/>
                        </a:ln>
                        <a:solidFill>
                          <a:prstClr val="black"/>
                        </a:solidFill>
                        <a:effectLst/>
                        <a:uLnTx/>
                        <a:uFillTx/>
                        <a:latin typeface="Trebuchet MS" panose="020B0603020202020204" pitchFamily="34" charset="0"/>
                        <a:ea typeface="+mn-ea"/>
                        <a:cs typeface="+mn-cs"/>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080">
                <a:tc>
                  <a:txBody>
                    <a:bodyPr/>
                    <a:lstStyle/>
                    <a:p>
                      <a:pPr algn="ctr">
                        <a:spcAft>
                          <a:spcPts val="0"/>
                        </a:spcAft>
                      </a:pPr>
                      <a:r>
                        <a:rPr lang="en-GB" sz="1600" kern="50" dirty="0">
                          <a:effectLst/>
                          <a:latin typeface="Trebuchet MS" panose="020B0603020202020204" pitchFamily="34" charset="0"/>
                          <a:ea typeface="SimSun"/>
                          <a:cs typeface="Mangal"/>
                        </a:rPr>
                        <a:t>Botswana</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2.02</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1.82</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30000" noProof="0" dirty="0">
                        <a:ln>
                          <a:noFill/>
                        </a:ln>
                        <a:solidFill>
                          <a:prstClr val="black"/>
                        </a:solidFill>
                        <a:effectLst/>
                        <a:uLnTx/>
                        <a:uFillTx/>
                        <a:latin typeface="Trebuchet MS" panose="020B0603020202020204" pitchFamily="34" charset="0"/>
                        <a:ea typeface="+mn-ea"/>
                        <a:cs typeface="+mn-cs"/>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080">
                <a:tc>
                  <a:txBody>
                    <a:bodyPr/>
                    <a:lstStyle/>
                    <a:p>
                      <a:pPr algn="ctr">
                        <a:spcAft>
                          <a:spcPts val="0"/>
                        </a:spcAft>
                      </a:pPr>
                      <a:r>
                        <a:rPr lang="en-GB" sz="1600" kern="50" dirty="0" err="1">
                          <a:effectLst/>
                          <a:latin typeface="Trebuchet MS" panose="020B0603020202020204" pitchFamily="34" charset="0"/>
                          <a:ea typeface="SimSun"/>
                          <a:cs typeface="Mangal"/>
                        </a:rPr>
                        <a:t>Burkino</a:t>
                      </a:r>
                      <a:r>
                        <a:rPr lang="en-GB" sz="1600" kern="50" dirty="0">
                          <a:effectLst/>
                          <a:latin typeface="Trebuchet MS" panose="020B0603020202020204" pitchFamily="34" charset="0"/>
                          <a:ea typeface="SimSun"/>
                          <a:cs typeface="Mangal"/>
                        </a:rPr>
                        <a:t> Faso</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17.05</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7.16</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30000" noProof="0" dirty="0">
                        <a:ln>
                          <a:noFill/>
                        </a:ln>
                        <a:solidFill>
                          <a:prstClr val="black"/>
                        </a:solidFill>
                        <a:effectLst/>
                        <a:uLnTx/>
                        <a:uFillTx/>
                        <a:latin typeface="Trebuchet MS" panose="020B0603020202020204" pitchFamily="34" charset="0"/>
                        <a:ea typeface="+mn-ea"/>
                        <a:cs typeface="+mn-cs"/>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40080">
                <a:tc>
                  <a:txBody>
                    <a:bodyPr/>
                    <a:lstStyle/>
                    <a:p>
                      <a:pPr algn="ctr">
                        <a:spcAft>
                          <a:spcPts val="0"/>
                        </a:spcAft>
                      </a:pPr>
                      <a:r>
                        <a:rPr lang="en-GB" sz="1600" kern="50">
                          <a:effectLst/>
                          <a:latin typeface="Trebuchet MS" panose="020B0603020202020204" pitchFamily="34" charset="0"/>
                          <a:ea typeface="SimSun"/>
                          <a:cs typeface="Mangal"/>
                        </a:rPr>
                        <a:t>Dominican Republic</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10.48</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6.82</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30000" noProof="0" dirty="0">
                        <a:ln>
                          <a:noFill/>
                        </a:ln>
                        <a:solidFill>
                          <a:prstClr val="black"/>
                        </a:solidFill>
                        <a:effectLst/>
                        <a:uLnTx/>
                        <a:uFillTx/>
                        <a:latin typeface="Trebuchet MS" panose="020B0603020202020204" pitchFamily="34" charset="0"/>
                        <a:ea typeface="+mn-ea"/>
                        <a:cs typeface="+mn-cs"/>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0080">
                <a:tc>
                  <a:txBody>
                    <a:bodyPr/>
                    <a:lstStyle/>
                    <a:p>
                      <a:pPr algn="ctr">
                        <a:spcAft>
                          <a:spcPts val="0"/>
                        </a:spcAft>
                      </a:pPr>
                      <a:r>
                        <a:rPr lang="en-GB" sz="1600" kern="50">
                          <a:effectLst/>
                          <a:latin typeface="Trebuchet MS" panose="020B0603020202020204" pitchFamily="34" charset="0"/>
                          <a:ea typeface="SimSun"/>
                          <a:cs typeface="Mangal"/>
                        </a:rPr>
                        <a:t>Indonesia</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249.90</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187.50</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30000" noProof="0" dirty="0">
                        <a:ln>
                          <a:noFill/>
                        </a:ln>
                        <a:solidFill>
                          <a:prstClr val="black"/>
                        </a:solidFill>
                        <a:effectLst/>
                        <a:uLnTx/>
                        <a:uFillTx/>
                        <a:latin typeface="Trebuchet MS" panose="020B0603020202020204" pitchFamily="34" charset="0"/>
                        <a:ea typeface="+mn-ea"/>
                        <a:cs typeface="+mn-cs"/>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40080">
                <a:tc>
                  <a:txBody>
                    <a:bodyPr/>
                    <a:lstStyle/>
                    <a:p>
                      <a:pPr algn="ctr">
                        <a:spcAft>
                          <a:spcPts val="0"/>
                        </a:spcAft>
                      </a:pPr>
                      <a:r>
                        <a:rPr lang="en-GB" sz="1600" kern="50" dirty="0">
                          <a:effectLst/>
                          <a:latin typeface="Trebuchet MS" panose="020B0603020202020204" pitchFamily="34" charset="0"/>
                          <a:ea typeface="SimSun"/>
                          <a:cs typeface="Mangal"/>
                        </a:rPr>
                        <a:t>Laos</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6.77</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2.98</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30000" noProof="0" dirty="0">
                        <a:ln>
                          <a:noFill/>
                        </a:ln>
                        <a:solidFill>
                          <a:prstClr val="black"/>
                        </a:solidFill>
                        <a:effectLst/>
                        <a:uLnTx/>
                        <a:uFillTx/>
                        <a:latin typeface="Trebuchet MS" panose="020B0603020202020204" pitchFamily="34" charset="0"/>
                        <a:ea typeface="+mn-ea"/>
                        <a:cs typeface="+mn-cs"/>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11" name="Rectangle 10"/>
          <p:cNvSpPr/>
          <p:nvPr/>
        </p:nvSpPr>
        <p:spPr>
          <a:xfrm>
            <a:off x="684213" y="728663"/>
            <a:ext cx="7801469" cy="369332"/>
          </a:xfrm>
          <a:prstGeom prst="rect">
            <a:avLst/>
          </a:prstGeom>
          <a:solidFill>
            <a:srgbClr val="45807F"/>
          </a:solidFill>
        </p:spPr>
        <p:txBody>
          <a:bodyPr wrap="square">
            <a:spAutoFit/>
          </a:bodyPr>
          <a:lstStyle/>
          <a:p>
            <a:pPr lvl="0"/>
            <a:r>
              <a:rPr lang="en-GB" b="1" dirty="0">
                <a:solidFill>
                  <a:srgbClr val="B9D9D8"/>
                </a:solidFill>
                <a:latin typeface="Trebuchet MS" panose="020B0603020202020204" pitchFamily="34" charset="0"/>
              </a:rPr>
              <a:t>Add your estimates to the table.</a:t>
            </a:r>
          </a:p>
        </p:txBody>
      </p:sp>
    </p:spTree>
    <p:extLst>
      <p:ext uri="{BB962C8B-B14F-4D97-AF65-F5344CB8AC3E}">
        <p14:creationId xmlns:p14="http://schemas.microsoft.com/office/powerpoint/2010/main" val="3503399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75212" y="18502"/>
            <a:ext cx="5768788" cy="438698"/>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a:r>
              <a:rPr lang="en-GB" sz="2400" dirty="0">
                <a:solidFill>
                  <a:srgbClr val="45807F"/>
                </a:solidFill>
                <a:latin typeface="Trebuchet MS" panose="020B0603020202020204" pitchFamily="34" charset="0"/>
              </a:rPr>
              <a:t>3.2: Desalination</a:t>
            </a:r>
          </a:p>
        </p:txBody>
      </p:sp>
      <p:graphicFrame>
        <p:nvGraphicFramePr>
          <p:cNvPr id="10" name="Table 9"/>
          <p:cNvGraphicFramePr>
            <a:graphicFrameLocks noGrp="1"/>
          </p:cNvGraphicFramePr>
          <p:nvPr>
            <p:extLst>
              <p:ext uri="{D42A27DB-BD31-4B8C-83A1-F6EECF244321}">
                <p14:modId xmlns:p14="http://schemas.microsoft.com/office/powerpoint/2010/main" val="2097885472"/>
              </p:ext>
            </p:extLst>
          </p:nvPr>
        </p:nvGraphicFramePr>
        <p:xfrm>
          <a:off x="684212" y="743620"/>
          <a:ext cx="7672388" cy="3627755"/>
        </p:xfrm>
        <a:graphic>
          <a:graphicData uri="http://schemas.openxmlformats.org/drawingml/2006/table">
            <a:tbl>
              <a:tblPr firstRow="1" bandRow="1">
                <a:tableStyleId>{5C22544A-7EE6-4342-B048-85BDC9FD1C3A}</a:tableStyleId>
              </a:tblPr>
              <a:tblGrid>
                <a:gridCol w="1081088">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485900">
                  <a:extLst>
                    <a:ext uri="{9D8B030D-6E8A-4147-A177-3AD203B41FA5}">
                      <a16:colId xmlns:a16="http://schemas.microsoft.com/office/drawing/2014/main" val="20002"/>
                    </a:ext>
                  </a:extLst>
                </a:gridCol>
                <a:gridCol w="3175000">
                  <a:extLst>
                    <a:ext uri="{9D8B030D-6E8A-4147-A177-3AD203B41FA5}">
                      <a16:colId xmlns:a16="http://schemas.microsoft.com/office/drawing/2014/main" val="20003"/>
                    </a:ext>
                  </a:extLst>
                </a:gridCol>
                <a:gridCol w="901700">
                  <a:extLst>
                    <a:ext uri="{9D8B030D-6E8A-4147-A177-3AD203B41FA5}">
                      <a16:colId xmlns:a16="http://schemas.microsoft.com/office/drawing/2014/main" val="20004"/>
                    </a:ext>
                  </a:extLst>
                </a:gridCol>
              </a:tblGrid>
              <a:tr h="461645">
                <a:tc rowSpan="2">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Country</a:t>
                      </a:r>
                      <a:endParaRPr lang="en-GB" sz="1400" kern="50" dirty="0">
                        <a:solidFill>
                          <a:schemeClr val="tx1"/>
                        </a:solidFill>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rowSpan="2">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Total population</a:t>
                      </a:r>
                    </a:p>
                    <a:p>
                      <a:pPr algn="ctr">
                        <a:spcAft>
                          <a:spcPts val="0"/>
                        </a:spcAft>
                      </a:pPr>
                      <a:r>
                        <a:rPr lang="en-GB" sz="1400" b="1" kern="50" dirty="0">
                          <a:solidFill>
                            <a:schemeClr val="tx1"/>
                          </a:solidFill>
                          <a:effectLst/>
                          <a:latin typeface="Trebuchet MS" panose="020B0603020202020204" pitchFamily="34" charset="0"/>
                          <a:ea typeface="SimSun"/>
                          <a:cs typeface="Mangal"/>
                        </a:rPr>
                        <a:t>(millions)</a:t>
                      </a:r>
                      <a:endParaRPr lang="en-GB" sz="1400" kern="50" dirty="0">
                        <a:solidFill>
                          <a:schemeClr val="tx1"/>
                        </a:solidFill>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rowSpan="2">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Population without safe drinking water</a:t>
                      </a:r>
                    </a:p>
                    <a:p>
                      <a:pPr algn="ctr">
                        <a:spcAft>
                          <a:spcPts val="0"/>
                        </a:spcAft>
                      </a:pPr>
                      <a:r>
                        <a:rPr lang="en-GB" sz="1400" b="1" kern="50" dirty="0">
                          <a:solidFill>
                            <a:schemeClr val="tx1"/>
                          </a:solidFill>
                          <a:effectLst/>
                          <a:latin typeface="Trebuchet MS" panose="020B0603020202020204" pitchFamily="34" charset="0"/>
                          <a:ea typeface="SimSun"/>
                          <a:cs typeface="Mangal"/>
                        </a:rPr>
                        <a:t>(millions)</a:t>
                      </a:r>
                      <a:endParaRPr lang="en-GB" sz="1400" kern="50" dirty="0">
                        <a:solidFill>
                          <a:schemeClr val="tx1"/>
                        </a:solidFill>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gridSpan="2">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Percentage</a:t>
                      </a:r>
                      <a:r>
                        <a:rPr lang="en-GB" sz="1400" b="1" kern="50" baseline="0" dirty="0">
                          <a:solidFill>
                            <a:schemeClr val="tx1"/>
                          </a:solidFill>
                          <a:effectLst/>
                          <a:latin typeface="Trebuchet MS" panose="020B0603020202020204" pitchFamily="34" charset="0"/>
                          <a:ea typeface="SimSun"/>
                          <a:cs typeface="Mangal"/>
                        </a:rPr>
                        <a:t> </a:t>
                      </a:r>
                      <a:r>
                        <a:rPr lang="en-GB" sz="1400" b="1" kern="50" dirty="0">
                          <a:solidFill>
                            <a:schemeClr val="tx1"/>
                          </a:solidFill>
                          <a:effectLst/>
                          <a:latin typeface="Trebuchet MS" panose="020B0603020202020204" pitchFamily="34" charset="0"/>
                          <a:ea typeface="SimSun"/>
                          <a:cs typeface="Mangal"/>
                        </a:rPr>
                        <a:t>of population </a:t>
                      </a:r>
                    </a:p>
                    <a:p>
                      <a:pPr algn="ctr">
                        <a:spcAft>
                          <a:spcPts val="0"/>
                        </a:spcAft>
                      </a:pPr>
                      <a:r>
                        <a:rPr lang="en-GB" sz="1400" b="1" kern="50" dirty="0">
                          <a:solidFill>
                            <a:schemeClr val="tx1"/>
                          </a:solidFill>
                          <a:effectLst/>
                          <a:latin typeface="Trebuchet MS" panose="020B0603020202020204" pitchFamily="34" charset="0"/>
                          <a:ea typeface="SimSun"/>
                          <a:cs typeface="Mangal"/>
                        </a:rPr>
                        <a:t>without safe drinking water </a:t>
                      </a:r>
                    </a:p>
                    <a:p>
                      <a:pPr algn="ctr">
                        <a:spcAft>
                          <a:spcPts val="0"/>
                        </a:spcAft>
                      </a:pPr>
                      <a:r>
                        <a:rPr lang="en-GB" sz="1400" b="1" kern="50" dirty="0">
                          <a:solidFill>
                            <a:schemeClr val="tx1"/>
                          </a:solidFill>
                          <a:effectLst/>
                          <a:latin typeface="Trebuchet MS" panose="020B0603020202020204" pitchFamily="34" charset="0"/>
                          <a:ea typeface="SimSun"/>
                          <a:cs typeface="Mangal"/>
                        </a:rPr>
                        <a:t>(to nearest whole number)</a:t>
                      </a:r>
                      <a:endParaRPr lang="en-GB" sz="1400" kern="50" dirty="0">
                        <a:solidFill>
                          <a:schemeClr val="tx1"/>
                        </a:solidFill>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hMerge="1">
                  <a:txBody>
                    <a:bodyPr/>
                    <a:lstStyle/>
                    <a:p>
                      <a:pPr algn="ctr">
                        <a:spcAft>
                          <a:spcPts val="0"/>
                        </a:spcAft>
                      </a:pPr>
                      <a:endParaRPr lang="en-GB" sz="1400" kern="50" dirty="0">
                        <a:solidFill>
                          <a:schemeClr val="tx1"/>
                        </a:solidFill>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extLst>
                  <a:ext uri="{0D108BD9-81ED-4DB2-BD59-A6C34878D82A}">
                    <a16:rowId xmlns:a16="http://schemas.microsoft.com/office/drawing/2014/main" val="10000"/>
                  </a:ext>
                </a:extLst>
              </a:tr>
              <a:tr h="46164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a:spcAft>
                          <a:spcPts val="0"/>
                        </a:spcAft>
                      </a:pPr>
                      <a:r>
                        <a:rPr lang="en-GB" sz="1400" b="1" i="0" kern="50" dirty="0">
                          <a:solidFill>
                            <a:schemeClr val="tx1"/>
                          </a:solidFill>
                          <a:effectLst/>
                          <a:latin typeface="Trebuchet MS" panose="020B0603020202020204" pitchFamily="34" charset="0"/>
                          <a:ea typeface="SimSun"/>
                          <a:cs typeface="Mangal"/>
                        </a:rPr>
                        <a:t>Calculation</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a:txBody>
                    <a:bodyPr/>
                    <a:lstStyle/>
                    <a:p>
                      <a:pPr algn="ctr">
                        <a:spcAft>
                          <a:spcPts val="0"/>
                        </a:spcAft>
                      </a:pPr>
                      <a:r>
                        <a:rPr lang="en-GB" sz="1400" b="1" i="0" kern="50" dirty="0">
                          <a:solidFill>
                            <a:schemeClr val="tx1"/>
                          </a:solidFill>
                          <a:effectLst/>
                          <a:latin typeface="Trebuchet MS" panose="020B0603020202020204" pitchFamily="34" charset="0"/>
                          <a:ea typeface="SimSun"/>
                          <a:cs typeface="Mangal"/>
                        </a:rPr>
                        <a:t>%</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extLst>
                  <a:ext uri="{0D108BD9-81ED-4DB2-BD59-A6C34878D82A}">
                    <a16:rowId xmlns:a16="http://schemas.microsoft.com/office/drawing/2014/main" val="10001"/>
                  </a:ext>
                </a:extLst>
              </a:tr>
              <a:tr h="0">
                <a:tc>
                  <a:txBody>
                    <a:bodyPr/>
                    <a:lstStyle/>
                    <a:p>
                      <a:pPr algn="ctr">
                        <a:spcAft>
                          <a:spcPts val="0"/>
                        </a:spcAft>
                      </a:pPr>
                      <a:r>
                        <a:rPr lang="en-GB" sz="1600" kern="50" dirty="0">
                          <a:effectLst/>
                          <a:latin typeface="Trebuchet MS" panose="020B0603020202020204" pitchFamily="34" charset="0"/>
                          <a:ea typeface="SimSun"/>
                          <a:cs typeface="Mangal"/>
                        </a:rPr>
                        <a:t>Bolivia</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10.91</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6.89</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kern="50" dirty="0">
                          <a:effectLst/>
                          <a:latin typeface="Trebuchet MS" panose="020B0603020202020204" pitchFamily="34" charset="0"/>
                          <a:ea typeface="SimSun"/>
                          <a:cs typeface="Mangal"/>
                        </a:rPr>
                        <a:t>(6.89 million ÷ 10.91 million) x 100</a:t>
                      </a: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63</a:t>
                      </a: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ctr">
                        <a:spcAft>
                          <a:spcPts val="0"/>
                        </a:spcAft>
                      </a:pPr>
                      <a:r>
                        <a:rPr lang="en-GB" sz="1600" kern="50" dirty="0">
                          <a:effectLst/>
                          <a:latin typeface="Trebuchet MS" panose="020B0603020202020204" pitchFamily="34" charset="0"/>
                          <a:ea typeface="SimSun"/>
                          <a:cs typeface="Mangal"/>
                        </a:rPr>
                        <a:t>Botswana</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2.02</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1.82</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50" dirty="0">
                          <a:effectLst/>
                          <a:latin typeface="Trebuchet MS" panose="020B0603020202020204" pitchFamily="34" charset="0"/>
                          <a:ea typeface="SimSun"/>
                          <a:cs typeface="Mangal"/>
                        </a:rPr>
                        <a:t>90</a:t>
                      </a: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ctr">
                        <a:spcAft>
                          <a:spcPts val="0"/>
                        </a:spcAft>
                      </a:pPr>
                      <a:r>
                        <a:rPr lang="en-GB" sz="1600" kern="50" dirty="0" err="1">
                          <a:effectLst/>
                          <a:latin typeface="Trebuchet MS" panose="020B0603020202020204" pitchFamily="34" charset="0"/>
                          <a:ea typeface="SimSun"/>
                          <a:cs typeface="Mangal"/>
                        </a:rPr>
                        <a:t>Burkino</a:t>
                      </a:r>
                      <a:r>
                        <a:rPr lang="en-GB" sz="1600" kern="50" dirty="0">
                          <a:effectLst/>
                          <a:latin typeface="Trebuchet MS" panose="020B0603020202020204" pitchFamily="34" charset="0"/>
                          <a:ea typeface="SimSun"/>
                          <a:cs typeface="Mangal"/>
                        </a:rPr>
                        <a:t> Faso</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17.05</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7.16</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50" dirty="0">
                          <a:effectLst/>
                          <a:latin typeface="Trebuchet MS" panose="020B0603020202020204" pitchFamily="34" charset="0"/>
                          <a:ea typeface="SimSun"/>
                          <a:cs typeface="Mangal"/>
                        </a:rPr>
                        <a:t>42</a:t>
                      </a: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lgn="ctr">
                        <a:spcAft>
                          <a:spcPts val="0"/>
                        </a:spcAft>
                      </a:pPr>
                      <a:r>
                        <a:rPr lang="en-GB" sz="1600" kern="50">
                          <a:effectLst/>
                          <a:latin typeface="Trebuchet MS" panose="020B0603020202020204" pitchFamily="34" charset="0"/>
                          <a:ea typeface="SimSun"/>
                          <a:cs typeface="Mangal"/>
                        </a:rPr>
                        <a:t>Dominican Republic</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10.48</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6.82</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50" dirty="0">
                          <a:effectLst/>
                          <a:latin typeface="Trebuchet MS" panose="020B0603020202020204" pitchFamily="34" charset="0"/>
                          <a:ea typeface="SimSun"/>
                          <a:cs typeface="Mangal"/>
                        </a:rPr>
                        <a:t>65</a:t>
                      </a: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spcAft>
                          <a:spcPts val="0"/>
                        </a:spcAft>
                      </a:pPr>
                      <a:r>
                        <a:rPr lang="en-GB" sz="1600" kern="50">
                          <a:effectLst/>
                          <a:latin typeface="Trebuchet MS" panose="020B0603020202020204" pitchFamily="34" charset="0"/>
                          <a:ea typeface="SimSun"/>
                          <a:cs typeface="Mangal"/>
                        </a:rPr>
                        <a:t>Indonesia</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249.90</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187.50</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50" dirty="0">
                          <a:effectLst/>
                          <a:latin typeface="Trebuchet MS" panose="020B0603020202020204" pitchFamily="34" charset="0"/>
                          <a:ea typeface="SimSun"/>
                          <a:cs typeface="Mangal"/>
                        </a:rPr>
                        <a:t>75</a:t>
                      </a: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algn="ctr">
                        <a:spcAft>
                          <a:spcPts val="0"/>
                        </a:spcAft>
                      </a:pPr>
                      <a:r>
                        <a:rPr lang="en-GB" sz="1600" kern="50" dirty="0">
                          <a:effectLst/>
                          <a:latin typeface="Trebuchet MS" panose="020B0603020202020204" pitchFamily="34" charset="0"/>
                          <a:ea typeface="SimSun"/>
                          <a:cs typeface="Mangal"/>
                        </a:rPr>
                        <a:t>Laos</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6.77</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2.98</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50" dirty="0">
                          <a:effectLst/>
                          <a:latin typeface="Trebuchet MS" panose="020B0603020202020204" pitchFamily="34" charset="0"/>
                          <a:ea typeface="SimSun"/>
                          <a:cs typeface="Mangal"/>
                        </a:rPr>
                        <a:t>44</a:t>
                      </a: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1" name="Rectangle 10"/>
          <p:cNvSpPr/>
          <p:nvPr/>
        </p:nvSpPr>
        <p:spPr>
          <a:xfrm>
            <a:off x="684214" y="4640263"/>
            <a:ext cx="7801468" cy="646331"/>
          </a:xfrm>
          <a:prstGeom prst="rect">
            <a:avLst/>
          </a:prstGeom>
          <a:solidFill>
            <a:srgbClr val="45807F"/>
          </a:solidFill>
        </p:spPr>
        <p:txBody>
          <a:bodyPr wrap="square">
            <a:spAutoFit/>
          </a:bodyPr>
          <a:lstStyle/>
          <a:p>
            <a:pPr lvl="0"/>
            <a:r>
              <a:rPr lang="en-GB" b="1" dirty="0">
                <a:solidFill>
                  <a:srgbClr val="B9D9D8"/>
                </a:solidFill>
                <a:latin typeface="Trebuchet MS" panose="020B0603020202020204" pitchFamily="34" charset="0"/>
              </a:rPr>
              <a:t>Why is it helpful to use percentage values rather than the unprocessed population data?</a:t>
            </a:r>
          </a:p>
        </p:txBody>
      </p:sp>
      <p:sp>
        <p:nvSpPr>
          <p:cNvPr id="12" name="TextBox 11"/>
          <p:cNvSpPr txBox="1"/>
          <p:nvPr/>
        </p:nvSpPr>
        <p:spPr>
          <a:xfrm>
            <a:off x="684212" y="5396248"/>
            <a:ext cx="7801469" cy="369332"/>
          </a:xfrm>
          <a:prstGeom prst="rect">
            <a:avLst/>
          </a:prstGeom>
          <a:solidFill>
            <a:schemeClr val="bg1"/>
          </a:solidFill>
        </p:spPr>
        <p:txBody>
          <a:bodyPr wrap="square" rtlCol="0">
            <a:spAutoFit/>
          </a:bodyPr>
          <a:lstStyle/>
          <a:p>
            <a:r>
              <a:rPr lang="en-GB" dirty="0">
                <a:latin typeface="Trebuchet MS" panose="020B0603020202020204" pitchFamily="34" charset="0"/>
              </a:rPr>
              <a:t>Enables you to make comparisons between countries easily.</a:t>
            </a:r>
          </a:p>
        </p:txBody>
      </p:sp>
      <p:sp>
        <p:nvSpPr>
          <p:cNvPr id="2" name="Rounded Rectangle 1"/>
          <p:cNvSpPr/>
          <p:nvPr/>
        </p:nvSpPr>
        <p:spPr>
          <a:xfrm>
            <a:off x="7518400" y="1968500"/>
            <a:ext cx="7620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B9D9D8"/>
                </a:solidFill>
              </a:rPr>
              <a:t>?</a:t>
            </a:r>
          </a:p>
        </p:txBody>
      </p:sp>
      <p:sp>
        <p:nvSpPr>
          <p:cNvPr id="13" name="Rounded Rectangle 12"/>
          <p:cNvSpPr/>
          <p:nvPr/>
        </p:nvSpPr>
        <p:spPr>
          <a:xfrm>
            <a:off x="7518400" y="2294054"/>
            <a:ext cx="7620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B9D9D8"/>
                </a:solidFill>
              </a:rPr>
              <a:t>?</a:t>
            </a:r>
          </a:p>
        </p:txBody>
      </p:sp>
      <p:sp>
        <p:nvSpPr>
          <p:cNvPr id="14" name="Rounded Rectangle 13"/>
          <p:cNvSpPr/>
          <p:nvPr/>
        </p:nvSpPr>
        <p:spPr>
          <a:xfrm>
            <a:off x="7518400" y="2726285"/>
            <a:ext cx="7620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B9D9D8"/>
                </a:solidFill>
              </a:rPr>
              <a:t>?</a:t>
            </a:r>
          </a:p>
        </p:txBody>
      </p:sp>
      <p:sp>
        <p:nvSpPr>
          <p:cNvPr id="15" name="Rounded Rectangle 14"/>
          <p:cNvSpPr/>
          <p:nvPr/>
        </p:nvSpPr>
        <p:spPr>
          <a:xfrm>
            <a:off x="7518400" y="3305839"/>
            <a:ext cx="7620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B9D9D8"/>
                </a:solidFill>
              </a:rPr>
              <a:t>?</a:t>
            </a:r>
          </a:p>
        </p:txBody>
      </p:sp>
      <p:sp>
        <p:nvSpPr>
          <p:cNvPr id="16" name="Rounded Rectangle 15"/>
          <p:cNvSpPr/>
          <p:nvPr/>
        </p:nvSpPr>
        <p:spPr>
          <a:xfrm>
            <a:off x="7518400" y="3748286"/>
            <a:ext cx="7620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B9D9D8"/>
                </a:solidFill>
              </a:rPr>
              <a:t>?</a:t>
            </a:r>
          </a:p>
        </p:txBody>
      </p:sp>
      <p:sp>
        <p:nvSpPr>
          <p:cNvPr id="17" name="Rounded Rectangle 16"/>
          <p:cNvSpPr/>
          <p:nvPr/>
        </p:nvSpPr>
        <p:spPr>
          <a:xfrm>
            <a:off x="7518400" y="4073840"/>
            <a:ext cx="76200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B9D9D8"/>
                </a:solidFill>
              </a:rPr>
              <a:t>?</a:t>
            </a:r>
          </a:p>
        </p:txBody>
      </p:sp>
    </p:spTree>
    <p:extLst>
      <p:ext uri="{BB962C8B-B14F-4D97-AF65-F5344CB8AC3E}">
        <p14:creationId xmlns:p14="http://schemas.microsoft.com/office/powerpoint/2010/main" val="16434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animBg="1"/>
      <p:bldP spid="13" grpId="0" animBg="1"/>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375212" y="18502"/>
            <a:ext cx="5768788" cy="438698"/>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a:r>
              <a:rPr lang="en-GB" sz="2400" dirty="0">
                <a:solidFill>
                  <a:srgbClr val="45807F"/>
                </a:solidFill>
                <a:latin typeface="Trebuchet MS" panose="020B0603020202020204" pitchFamily="34" charset="0"/>
              </a:rPr>
              <a:t>3.2: Desalination</a:t>
            </a:r>
          </a:p>
        </p:txBody>
      </p:sp>
      <p:graphicFrame>
        <p:nvGraphicFramePr>
          <p:cNvPr id="10" name="Table 9"/>
          <p:cNvGraphicFramePr>
            <a:graphicFrameLocks noGrp="1"/>
          </p:cNvGraphicFramePr>
          <p:nvPr>
            <p:extLst>
              <p:ext uri="{D42A27DB-BD31-4B8C-83A1-F6EECF244321}">
                <p14:modId xmlns:p14="http://schemas.microsoft.com/office/powerpoint/2010/main" val="891086653"/>
              </p:ext>
            </p:extLst>
          </p:nvPr>
        </p:nvGraphicFramePr>
        <p:xfrm>
          <a:off x="684212" y="1529687"/>
          <a:ext cx="7672388" cy="4268470"/>
        </p:xfrm>
        <a:graphic>
          <a:graphicData uri="http://schemas.openxmlformats.org/drawingml/2006/table">
            <a:tbl>
              <a:tblPr firstRow="1" bandRow="1">
                <a:tableStyleId>{5C22544A-7EE6-4342-B048-85BDC9FD1C3A}</a:tableStyleId>
              </a:tblPr>
              <a:tblGrid>
                <a:gridCol w="1081088">
                  <a:extLst>
                    <a:ext uri="{9D8B030D-6E8A-4147-A177-3AD203B41FA5}">
                      <a16:colId xmlns:a16="http://schemas.microsoft.com/office/drawing/2014/main" val="20000"/>
                    </a:ext>
                  </a:extLst>
                </a:gridCol>
                <a:gridCol w="1028700">
                  <a:extLst>
                    <a:ext uri="{9D8B030D-6E8A-4147-A177-3AD203B41FA5}">
                      <a16:colId xmlns:a16="http://schemas.microsoft.com/office/drawing/2014/main" val="20001"/>
                    </a:ext>
                  </a:extLst>
                </a:gridCol>
                <a:gridCol w="1854200">
                  <a:extLst>
                    <a:ext uri="{9D8B030D-6E8A-4147-A177-3AD203B41FA5}">
                      <a16:colId xmlns:a16="http://schemas.microsoft.com/office/drawing/2014/main" val="20002"/>
                    </a:ext>
                  </a:extLst>
                </a:gridCol>
                <a:gridCol w="1854200">
                  <a:extLst>
                    <a:ext uri="{9D8B030D-6E8A-4147-A177-3AD203B41FA5}">
                      <a16:colId xmlns:a16="http://schemas.microsoft.com/office/drawing/2014/main" val="20003"/>
                    </a:ext>
                  </a:extLst>
                </a:gridCol>
                <a:gridCol w="1854200">
                  <a:extLst>
                    <a:ext uri="{9D8B030D-6E8A-4147-A177-3AD203B41FA5}">
                      <a16:colId xmlns:a16="http://schemas.microsoft.com/office/drawing/2014/main" val="20004"/>
                    </a:ext>
                  </a:extLst>
                </a:gridCol>
              </a:tblGrid>
              <a:tr h="923290">
                <a:tc>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Country</a:t>
                      </a:r>
                      <a:endParaRPr lang="en-GB" sz="1400" kern="50" dirty="0">
                        <a:solidFill>
                          <a:schemeClr val="tx1"/>
                        </a:solidFill>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Total population</a:t>
                      </a:r>
                    </a:p>
                    <a:p>
                      <a:pPr algn="ctr">
                        <a:spcAft>
                          <a:spcPts val="0"/>
                        </a:spcAft>
                      </a:pPr>
                      <a:r>
                        <a:rPr lang="en-GB" sz="1400" b="1" kern="50" dirty="0">
                          <a:solidFill>
                            <a:schemeClr val="tx1"/>
                          </a:solidFill>
                          <a:effectLst/>
                          <a:latin typeface="Trebuchet MS" panose="020B0603020202020204" pitchFamily="34" charset="0"/>
                          <a:ea typeface="SimSun"/>
                          <a:cs typeface="Mangal"/>
                        </a:rPr>
                        <a:t>(millions)</a:t>
                      </a:r>
                      <a:endParaRPr lang="en-GB" sz="1400" kern="50" dirty="0">
                        <a:solidFill>
                          <a:schemeClr val="tx1"/>
                        </a:solidFill>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Population as a whole number</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a:txBody>
                    <a:bodyPr/>
                    <a:lstStyle/>
                    <a:p>
                      <a:pPr algn="ctr">
                        <a:spcAft>
                          <a:spcPts val="0"/>
                        </a:spcAft>
                      </a:pPr>
                      <a:r>
                        <a:rPr lang="en-GB" sz="1400" b="1" kern="50" dirty="0">
                          <a:solidFill>
                            <a:schemeClr val="tx1"/>
                          </a:solidFill>
                          <a:effectLst/>
                          <a:latin typeface="Trebuchet MS" panose="020B0603020202020204" pitchFamily="34" charset="0"/>
                          <a:ea typeface="SimSun"/>
                          <a:cs typeface="Mangal"/>
                        </a:rPr>
                        <a:t>Population as a whole number</a:t>
                      </a:r>
                      <a:r>
                        <a:rPr lang="en-GB" sz="1400" b="1" kern="50" baseline="0" dirty="0">
                          <a:solidFill>
                            <a:schemeClr val="tx1"/>
                          </a:solidFill>
                          <a:effectLst/>
                          <a:latin typeface="Trebuchet MS" panose="020B0603020202020204" pitchFamily="34" charset="0"/>
                          <a:ea typeface="SimSun"/>
                          <a:cs typeface="Mangal"/>
                        </a:rPr>
                        <a:t> </a:t>
                      </a:r>
                      <a:r>
                        <a:rPr lang="en-GB" sz="1400" b="1" kern="50" dirty="0">
                          <a:solidFill>
                            <a:schemeClr val="tx1"/>
                          </a:solidFill>
                          <a:effectLst/>
                          <a:latin typeface="Trebuchet MS" panose="020B0603020202020204" pitchFamily="34" charset="0"/>
                          <a:ea typeface="SimSun"/>
                          <a:cs typeface="Mangal"/>
                        </a:rPr>
                        <a:t>rounded to the nearest million</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tc>
                  <a:txBody>
                    <a:bodyPr/>
                    <a:lstStyle/>
                    <a:p>
                      <a:pPr algn="ctr">
                        <a:spcAft>
                          <a:spcPts val="0"/>
                        </a:spcAft>
                      </a:pPr>
                      <a:r>
                        <a:rPr lang="en-GB" sz="1400" b="1" i="0" kern="50" dirty="0">
                          <a:solidFill>
                            <a:schemeClr val="tx1"/>
                          </a:solidFill>
                          <a:effectLst/>
                          <a:latin typeface="Trebuchet MS" panose="020B0603020202020204" pitchFamily="34" charset="0"/>
                          <a:ea typeface="SimSun"/>
                          <a:cs typeface="Mangal"/>
                        </a:rPr>
                        <a:t>Extension:</a:t>
                      </a:r>
                    </a:p>
                    <a:p>
                      <a:pPr algn="ctr">
                        <a:spcAft>
                          <a:spcPts val="0"/>
                        </a:spcAft>
                      </a:pPr>
                      <a:r>
                        <a:rPr lang="en-GB" sz="1400" b="1" i="0" kern="50" dirty="0">
                          <a:solidFill>
                            <a:schemeClr val="tx1"/>
                          </a:solidFill>
                          <a:effectLst/>
                          <a:latin typeface="Trebuchet MS" panose="020B0603020202020204" pitchFamily="34" charset="0"/>
                          <a:ea typeface="SimSun"/>
                          <a:cs typeface="Mangal"/>
                        </a:rPr>
                        <a:t>Population in</a:t>
                      </a:r>
                      <a:r>
                        <a:rPr lang="en-GB" sz="1400" b="1" i="0" kern="50" baseline="0" dirty="0">
                          <a:solidFill>
                            <a:schemeClr val="tx1"/>
                          </a:solidFill>
                          <a:effectLst/>
                          <a:latin typeface="Trebuchet MS" panose="020B0603020202020204" pitchFamily="34" charset="0"/>
                          <a:ea typeface="SimSun"/>
                          <a:cs typeface="Mangal"/>
                        </a:rPr>
                        <a:t> s</a:t>
                      </a:r>
                      <a:r>
                        <a:rPr lang="en-GB" sz="1400" b="1" i="0" kern="50" dirty="0">
                          <a:solidFill>
                            <a:schemeClr val="tx1"/>
                          </a:solidFill>
                          <a:effectLst/>
                          <a:latin typeface="Trebuchet MS" panose="020B0603020202020204" pitchFamily="34" charset="0"/>
                          <a:ea typeface="SimSun"/>
                          <a:cs typeface="Mangal"/>
                        </a:rPr>
                        <a:t>tandard form </a:t>
                      </a:r>
                    </a:p>
                    <a:p>
                      <a:pPr algn="ctr">
                        <a:spcAft>
                          <a:spcPts val="0"/>
                        </a:spcAft>
                      </a:pPr>
                      <a:r>
                        <a:rPr lang="en-GB" sz="1400" b="1" i="0" kern="50" dirty="0">
                          <a:solidFill>
                            <a:schemeClr val="tx1"/>
                          </a:solidFill>
                          <a:effectLst/>
                          <a:latin typeface="Trebuchet MS" panose="020B0603020202020204" pitchFamily="34" charset="0"/>
                          <a:ea typeface="SimSun"/>
                          <a:cs typeface="Mangal"/>
                        </a:rPr>
                        <a:t>to 2 decimal places</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rgbClr val="B9D9D8"/>
                    </a:solidFill>
                  </a:tcPr>
                </a:tc>
                <a:extLst>
                  <a:ext uri="{0D108BD9-81ED-4DB2-BD59-A6C34878D82A}">
                    <a16:rowId xmlns:a16="http://schemas.microsoft.com/office/drawing/2014/main" val="10000"/>
                  </a:ext>
                </a:extLst>
              </a:tr>
              <a:tr h="557530">
                <a:tc>
                  <a:txBody>
                    <a:bodyPr/>
                    <a:lstStyle/>
                    <a:p>
                      <a:pPr algn="ctr">
                        <a:spcAft>
                          <a:spcPts val="0"/>
                        </a:spcAft>
                      </a:pPr>
                      <a:r>
                        <a:rPr lang="en-GB" sz="1600" kern="50" dirty="0">
                          <a:effectLst/>
                          <a:latin typeface="Trebuchet MS" panose="020B0603020202020204" pitchFamily="34" charset="0"/>
                          <a:ea typeface="SimSun"/>
                          <a:cs typeface="Mangal"/>
                        </a:rPr>
                        <a:t>Bolivia</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10.91</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endParaRPr lang="en-GB" sz="1600" kern="50" dirty="0">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557530">
                <a:tc>
                  <a:txBody>
                    <a:bodyPr/>
                    <a:lstStyle/>
                    <a:p>
                      <a:pPr algn="ctr">
                        <a:spcAft>
                          <a:spcPts val="0"/>
                        </a:spcAft>
                      </a:pPr>
                      <a:r>
                        <a:rPr lang="en-GB" sz="1600" kern="50" dirty="0">
                          <a:effectLst/>
                          <a:latin typeface="Trebuchet MS" panose="020B0603020202020204" pitchFamily="34" charset="0"/>
                          <a:ea typeface="SimSun"/>
                          <a:cs typeface="Mangal"/>
                        </a:rPr>
                        <a:t>Botswana</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2.02</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endParaRPr lang="en-GB" sz="1600" kern="50" dirty="0">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557530">
                <a:tc>
                  <a:txBody>
                    <a:bodyPr/>
                    <a:lstStyle/>
                    <a:p>
                      <a:pPr algn="ctr">
                        <a:spcAft>
                          <a:spcPts val="0"/>
                        </a:spcAft>
                      </a:pPr>
                      <a:r>
                        <a:rPr lang="en-GB" sz="1600" kern="50" dirty="0" err="1">
                          <a:effectLst/>
                          <a:latin typeface="Trebuchet MS" panose="020B0603020202020204" pitchFamily="34" charset="0"/>
                          <a:ea typeface="SimSun"/>
                          <a:cs typeface="Mangal"/>
                        </a:rPr>
                        <a:t>Burkino</a:t>
                      </a:r>
                      <a:r>
                        <a:rPr lang="en-GB" sz="1600" kern="50" dirty="0">
                          <a:effectLst/>
                          <a:latin typeface="Trebuchet MS" panose="020B0603020202020204" pitchFamily="34" charset="0"/>
                          <a:ea typeface="SimSun"/>
                          <a:cs typeface="Mangal"/>
                        </a:rPr>
                        <a:t> Faso</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17.05</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endParaRPr lang="en-GB" sz="1600" kern="50" dirty="0">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557530">
                <a:tc>
                  <a:txBody>
                    <a:bodyPr/>
                    <a:lstStyle/>
                    <a:p>
                      <a:pPr algn="ctr">
                        <a:spcAft>
                          <a:spcPts val="0"/>
                        </a:spcAft>
                      </a:pPr>
                      <a:r>
                        <a:rPr lang="en-GB" sz="1600" kern="50" dirty="0">
                          <a:effectLst/>
                          <a:latin typeface="Trebuchet MS" panose="020B0603020202020204" pitchFamily="34" charset="0"/>
                          <a:ea typeface="SimSun"/>
                          <a:cs typeface="Mangal"/>
                        </a:rPr>
                        <a:t>Dominican Republic</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10.48</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endParaRPr lang="en-GB" sz="1600" kern="50" dirty="0">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57530">
                <a:tc>
                  <a:txBody>
                    <a:bodyPr/>
                    <a:lstStyle/>
                    <a:p>
                      <a:pPr algn="ctr">
                        <a:spcAft>
                          <a:spcPts val="0"/>
                        </a:spcAft>
                      </a:pPr>
                      <a:r>
                        <a:rPr lang="en-GB" sz="1600" kern="50">
                          <a:effectLst/>
                          <a:latin typeface="Trebuchet MS" panose="020B0603020202020204" pitchFamily="34" charset="0"/>
                          <a:ea typeface="SimSun"/>
                          <a:cs typeface="Mangal"/>
                        </a:rPr>
                        <a:t>Indonesia</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249.90</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endParaRPr lang="en-GB" sz="1600" kern="50" dirty="0">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557530">
                <a:tc>
                  <a:txBody>
                    <a:bodyPr/>
                    <a:lstStyle/>
                    <a:p>
                      <a:pPr algn="ctr">
                        <a:spcAft>
                          <a:spcPts val="0"/>
                        </a:spcAft>
                      </a:pPr>
                      <a:r>
                        <a:rPr lang="en-GB" sz="1600" kern="50" dirty="0">
                          <a:effectLst/>
                          <a:latin typeface="Trebuchet MS" panose="020B0603020202020204" pitchFamily="34" charset="0"/>
                          <a:ea typeface="SimSun"/>
                          <a:cs typeface="Mangal"/>
                        </a:rPr>
                        <a:t>Laos</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r>
                        <a:rPr lang="en-GB" sz="1600" kern="50" dirty="0">
                          <a:effectLst/>
                          <a:latin typeface="Trebuchet MS" panose="020B0603020202020204" pitchFamily="34" charset="0"/>
                          <a:ea typeface="SimSun"/>
                          <a:cs typeface="Mangal"/>
                        </a:rPr>
                        <a:t>6.77</a:t>
                      </a: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algn="ctr">
                        <a:spcAft>
                          <a:spcPts val="0"/>
                        </a:spcAft>
                      </a:pPr>
                      <a:endParaRPr lang="en-GB" sz="1600" kern="50" dirty="0">
                        <a:effectLst/>
                        <a:latin typeface="Trebuchet MS" panose="020B0603020202020204" pitchFamily="34" charset="0"/>
                        <a:ea typeface="SimSun"/>
                        <a:cs typeface="Mangal"/>
                      </a:endParaRPr>
                    </a:p>
                  </a:txBody>
                  <a:tcPr marL="34925" marR="34925" marT="34925" marB="34925"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600" kern="50" dirty="0">
                        <a:effectLst/>
                        <a:latin typeface="Trebuchet MS" panose="020B0603020202020204" pitchFamily="34" charset="0"/>
                        <a:ea typeface="SimSun"/>
                        <a:cs typeface="Mangal"/>
                      </a:endParaRPr>
                    </a:p>
                  </a:txBody>
                  <a:tcPr anchor="ctr">
                    <a:lnL w="28575" cap="flat" cmpd="sng" algn="ctr">
                      <a:solidFill>
                        <a:srgbClr val="45807F"/>
                      </a:solidFill>
                      <a:prstDash val="solid"/>
                      <a:round/>
                      <a:headEnd type="none" w="med" len="med"/>
                      <a:tailEnd type="none" w="med" len="med"/>
                    </a:lnL>
                    <a:lnR w="28575" cap="flat" cmpd="sng" algn="ctr">
                      <a:solidFill>
                        <a:srgbClr val="45807F"/>
                      </a:solidFill>
                      <a:prstDash val="solid"/>
                      <a:round/>
                      <a:headEnd type="none" w="med" len="med"/>
                      <a:tailEnd type="none" w="med" len="med"/>
                    </a:lnR>
                    <a:lnT w="28575" cap="flat" cmpd="sng" algn="ctr">
                      <a:solidFill>
                        <a:srgbClr val="45807F"/>
                      </a:solidFill>
                      <a:prstDash val="solid"/>
                      <a:round/>
                      <a:headEnd type="none" w="med" len="med"/>
                      <a:tailEnd type="none" w="med" len="med"/>
                    </a:lnT>
                    <a:lnB w="28575" cap="flat" cmpd="sng" algn="ctr">
                      <a:solidFill>
                        <a:srgbClr val="45807F"/>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
        <p:nvSpPr>
          <p:cNvPr id="11" name="Rectangle 10"/>
          <p:cNvSpPr/>
          <p:nvPr/>
        </p:nvSpPr>
        <p:spPr>
          <a:xfrm>
            <a:off x="684213" y="728663"/>
            <a:ext cx="7801468" cy="646331"/>
          </a:xfrm>
          <a:prstGeom prst="rect">
            <a:avLst/>
          </a:prstGeom>
          <a:solidFill>
            <a:srgbClr val="45807F"/>
          </a:solidFill>
        </p:spPr>
        <p:txBody>
          <a:bodyPr wrap="square">
            <a:spAutoFit/>
          </a:bodyPr>
          <a:lstStyle/>
          <a:p>
            <a:pPr lvl="0"/>
            <a:r>
              <a:rPr lang="en-GB" b="1" dirty="0">
                <a:solidFill>
                  <a:srgbClr val="B9D9D8"/>
                </a:solidFill>
                <a:latin typeface="Trebuchet MS" panose="020B0603020202020204" pitchFamily="34" charset="0"/>
              </a:rPr>
              <a:t>Write down the country and its population from the third or fourth column. </a:t>
            </a:r>
          </a:p>
        </p:txBody>
      </p:sp>
    </p:spTree>
    <p:extLst>
      <p:ext uri="{BB962C8B-B14F-4D97-AF65-F5344CB8AC3E}">
        <p14:creationId xmlns:p14="http://schemas.microsoft.com/office/powerpoint/2010/main" val="3231817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4213" y="1556084"/>
            <a:ext cx="7801468" cy="453991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0" name="Picture 39"/>
          <p:cNvPicPr/>
          <p:nvPr/>
        </p:nvPicPr>
        <p:blipFill>
          <a:blip r:embed="rId3">
            <a:extLst>
              <a:ext uri="{28A0092B-C50C-407E-A947-70E740481C1C}">
                <a14:useLocalDpi xmlns:a14="http://schemas.microsoft.com/office/drawing/2010/main" val="0"/>
              </a:ext>
            </a:extLst>
          </a:blip>
          <a:stretch>
            <a:fillRect/>
          </a:stretch>
        </p:blipFill>
        <p:spPr>
          <a:xfrm>
            <a:off x="1282862" y="2254355"/>
            <a:ext cx="6604169" cy="3278171"/>
          </a:xfrm>
          <a:prstGeom prst="rect">
            <a:avLst/>
          </a:prstGeom>
        </p:spPr>
      </p:pic>
      <p:sp>
        <p:nvSpPr>
          <p:cNvPr id="7" name="Title 1"/>
          <p:cNvSpPr txBox="1">
            <a:spLocks/>
          </p:cNvSpPr>
          <p:nvPr/>
        </p:nvSpPr>
        <p:spPr>
          <a:xfrm>
            <a:off x="3375212" y="18502"/>
            <a:ext cx="5768788" cy="438698"/>
          </a:xfrm>
          <a:prstGeom prst="rect">
            <a:avLst/>
          </a:prstGeom>
        </p:spPr>
        <p:txBody>
          <a:bodyPr anchor="t" anchorCtr="0"/>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algn="r"/>
            <a:r>
              <a:rPr lang="en-GB" sz="2400" dirty="0">
                <a:solidFill>
                  <a:srgbClr val="45807F"/>
                </a:solidFill>
                <a:latin typeface="Trebuchet MS" panose="020B0603020202020204" pitchFamily="34" charset="0"/>
              </a:rPr>
              <a:t>3.2: Desalination</a:t>
            </a:r>
          </a:p>
        </p:txBody>
      </p:sp>
      <p:sp>
        <p:nvSpPr>
          <p:cNvPr id="13" name="Rectangle 12"/>
          <p:cNvSpPr/>
          <p:nvPr/>
        </p:nvSpPr>
        <p:spPr>
          <a:xfrm>
            <a:off x="672993" y="505492"/>
            <a:ext cx="7801468" cy="923330"/>
          </a:xfrm>
          <a:prstGeom prst="rect">
            <a:avLst/>
          </a:prstGeom>
          <a:solidFill>
            <a:srgbClr val="45807F"/>
          </a:solidFill>
        </p:spPr>
        <p:txBody>
          <a:bodyPr wrap="square">
            <a:spAutoFit/>
          </a:bodyPr>
          <a:lstStyle/>
          <a:p>
            <a:pPr lvl="0"/>
            <a:r>
              <a:rPr lang="en-GB" b="1" dirty="0">
                <a:solidFill>
                  <a:srgbClr val="B9D9D8"/>
                </a:solidFill>
                <a:latin typeface="Trebuchet MS" panose="020B0603020202020204" pitchFamily="34" charset="0"/>
              </a:rPr>
              <a:t>Can you use your notes to identify each country by its population?</a:t>
            </a:r>
          </a:p>
          <a:p>
            <a:pPr lvl="0"/>
            <a:r>
              <a:rPr lang="en-GB" b="1" dirty="0">
                <a:solidFill>
                  <a:srgbClr val="B9D9D8"/>
                </a:solidFill>
                <a:latin typeface="Trebuchet MS" panose="020B0603020202020204" pitchFamily="34" charset="0"/>
              </a:rPr>
              <a:t>Click a box to check your answer.  </a:t>
            </a:r>
          </a:p>
          <a:p>
            <a:pPr lvl="0"/>
            <a:r>
              <a:rPr lang="en-GB" b="1" dirty="0">
                <a:solidFill>
                  <a:srgbClr val="B9D9D8"/>
                </a:solidFill>
                <a:latin typeface="Trebuchet MS" panose="020B0603020202020204" pitchFamily="34" charset="0"/>
              </a:rPr>
              <a:t>Label the countries on your paper version of the map.</a:t>
            </a:r>
          </a:p>
        </p:txBody>
      </p:sp>
      <p:grpSp>
        <p:nvGrpSpPr>
          <p:cNvPr id="16" name="Group 15"/>
          <p:cNvGrpSpPr>
            <a:grpSpLocks/>
          </p:cNvGrpSpPr>
          <p:nvPr/>
        </p:nvGrpSpPr>
        <p:grpSpPr bwMode="auto">
          <a:xfrm>
            <a:off x="1066499" y="2019681"/>
            <a:ext cx="1481455" cy="1640205"/>
            <a:chOff x="607" y="4653"/>
            <a:chExt cx="2333" cy="2583"/>
          </a:xfrm>
        </p:grpSpPr>
        <p:sp>
          <p:nvSpPr>
            <p:cNvPr id="32" name="Text Box 31"/>
            <p:cNvSpPr txBox="1">
              <a:spLocks noChangeArrowheads="1"/>
            </p:cNvSpPr>
            <p:nvPr/>
          </p:nvSpPr>
          <p:spPr bwMode="auto">
            <a:xfrm>
              <a:off x="607" y="4653"/>
              <a:ext cx="2250" cy="6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a:noAutofit/>
            </a:bodyPr>
            <a:lstStyle/>
            <a:p>
              <a:pPr>
                <a:lnSpc>
                  <a:spcPct val="115000"/>
                </a:lnSpc>
                <a:spcAft>
                  <a:spcPts val="0"/>
                </a:spcAft>
              </a:pPr>
              <a:r>
                <a:rPr lang="en-GB" sz="1100" kern="0" dirty="0">
                  <a:solidFill>
                    <a:srgbClr val="000000"/>
                  </a:solidFill>
                  <a:effectLst/>
                  <a:latin typeface="Tahoma" panose="020B0604030504040204" pitchFamily="34" charset="0"/>
                  <a:ea typeface="Trebuchet MS" panose="020B0603020202020204" pitchFamily="34" charset="0"/>
                  <a:cs typeface="Times New Roman" panose="02020603050405020304" pitchFamily="18" charset="0"/>
                </a:rPr>
                <a:t>Dominican Republic</a:t>
              </a:r>
              <a:endParaRPr lang="en-GB" sz="11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endParaRPr>
            </a:p>
          </p:txBody>
        </p:sp>
        <p:cxnSp>
          <p:nvCxnSpPr>
            <p:cNvPr id="33" name="Line 32"/>
            <p:cNvCxnSpPr>
              <a:cxnSpLocks noChangeShapeType="1"/>
            </p:cNvCxnSpPr>
            <p:nvPr/>
          </p:nvCxnSpPr>
          <p:spPr bwMode="auto">
            <a:xfrm>
              <a:off x="2272" y="5204"/>
              <a:ext cx="668" cy="2032"/>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7" name="Group 16"/>
          <p:cNvGrpSpPr>
            <a:grpSpLocks/>
          </p:cNvGrpSpPr>
          <p:nvPr/>
        </p:nvGrpSpPr>
        <p:grpSpPr bwMode="auto">
          <a:xfrm>
            <a:off x="1682271" y="4517470"/>
            <a:ext cx="1000125" cy="641350"/>
            <a:chOff x="1377" y="8601"/>
            <a:chExt cx="1575" cy="1010"/>
          </a:xfrm>
        </p:grpSpPr>
        <p:sp>
          <p:nvSpPr>
            <p:cNvPr id="30" name="Text Box 34"/>
            <p:cNvSpPr txBox="1">
              <a:spLocks noChangeArrowheads="1"/>
            </p:cNvSpPr>
            <p:nvPr/>
          </p:nvSpPr>
          <p:spPr bwMode="auto">
            <a:xfrm>
              <a:off x="1377" y="9221"/>
              <a:ext cx="1245" cy="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a:noAutofit/>
            </a:bodyPr>
            <a:lstStyle/>
            <a:p>
              <a:pPr>
                <a:lnSpc>
                  <a:spcPct val="115000"/>
                </a:lnSpc>
                <a:spcAft>
                  <a:spcPts val="0"/>
                </a:spcAft>
              </a:pPr>
              <a:r>
                <a:rPr lang="en-GB" sz="1100" kern="0" dirty="0">
                  <a:solidFill>
                    <a:srgbClr val="000000"/>
                  </a:solidFill>
                  <a:effectLst/>
                  <a:latin typeface="Tahoma" panose="020B0604030504040204" pitchFamily="34" charset="0"/>
                  <a:ea typeface="Trebuchet MS" panose="020B0603020202020204" pitchFamily="34" charset="0"/>
                  <a:cs typeface="Times New Roman" panose="02020603050405020304" pitchFamily="18" charset="0"/>
                </a:rPr>
                <a:t>Bolivia</a:t>
              </a:r>
              <a:endParaRPr lang="en-GB" sz="11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endParaRPr>
            </a:p>
          </p:txBody>
        </p:sp>
        <p:cxnSp>
          <p:nvCxnSpPr>
            <p:cNvPr id="31" name="Line 35"/>
            <p:cNvCxnSpPr>
              <a:cxnSpLocks noChangeShapeType="1"/>
            </p:cNvCxnSpPr>
            <p:nvPr/>
          </p:nvCxnSpPr>
          <p:spPr bwMode="auto">
            <a:xfrm flipV="1">
              <a:off x="1872" y="8601"/>
              <a:ext cx="1080" cy="605"/>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8" name="Group 17"/>
          <p:cNvGrpSpPr>
            <a:grpSpLocks/>
          </p:cNvGrpSpPr>
          <p:nvPr/>
        </p:nvGrpSpPr>
        <p:grpSpPr bwMode="auto">
          <a:xfrm>
            <a:off x="4447874" y="4606671"/>
            <a:ext cx="1775460" cy="613410"/>
            <a:chOff x="5932" y="8727"/>
            <a:chExt cx="2796" cy="966"/>
          </a:xfrm>
        </p:grpSpPr>
        <p:sp>
          <p:nvSpPr>
            <p:cNvPr id="28" name="Text Box 37"/>
            <p:cNvSpPr txBox="1">
              <a:spLocks noChangeArrowheads="1"/>
            </p:cNvSpPr>
            <p:nvPr/>
          </p:nvSpPr>
          <p:spPr bwMode="auto">
            <a:xfrm>
              <a:off x="6868" y="9243"/>
              <a:ext cx="1860" cy="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a:noAutofit/>
            </a:bodyPr>
            <a:lstStyle/>
            <a:p>
              <a:pPr>
                <a:lnSpc>
                  <a:spcPct val="115000"/>
                </a:lnSpc>
                <a:spcAft>
                  <a:spcPts val="0"/>
                </a:spcAft>
              </a:pPr>
              <a:r>
                <a:rPr lang="en-GB" sz="1100" kern="0" dirty="0">
                  <a:solidFill>
                    <a:srgbClr val="000000"/>
                  </a:solidFill>
                  <a:effectLst/>
                  <a:latin typeface="Tahoma" panose="020B0604030504040204" pitchFamily="34" charset="0"/>
                  <a:ea typeface="Trebuchet MS" panose="020B0603020202020204" pitchFamily="34" charset="0"/>
                  <a:cs typeface="Times New Roman" panose="02020603050405020304" pitchFamily="18" charset="0"/>
                </a:rPr>
                <a:t>Botswana</a:t>
              </a:r>
              <a:endParaRPr lang="en-GB" sz="11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endParaRPr>
            </a:p>
          </p:txBody>
        </p:sp>
        <p:cxnSp>
          <p:nvCxnSpPr>
            <p:cNvPr id="29" name="Line 38"/>
            <p:cNvCxnSpPr>
              <a:cxnSpLocks noChangeShapeType="1"/>
            </p:cNvCxnSpPr>
            <p:nvPr/>
          </p:nvCxnSpPr>
          <p:spPr bwMode="auto">
            <a:xfrm flipH="1" flipV="1">
              <a:off x="5932" y="8727"/>
              <a:ext cx="791" cy="503"/>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19" name="Group 18"/>
          <p:cNvGrpSpPr>
            <a:grpSpLocks/>
          </p:cNvGrpSpPr>
          <p:nvPr/>
        </p:nvGrpSpPr>
        <p:grpSpPr bwMode="auto">
          <a:xfrm>
            <a:off x="3375359" y="3828796"/>
            <a:ext cx="942975" cy="1449705"/>
            <a:chOff x="4243" y="7502"/>
            <a:chExt cx="1485" cy="2283"/>
          </a:xfrm>
        </p:grpSpPr>
        <p:sp>
          <p:nvSpPr>
            <p:cNvPr id="26" name="Text Box 40"/>
            <p:cNvSpPr txBox="1">
              <a:spLocks noChangeArrowheads="1"/>
            </p:cNvSpPr>
            <p:nvPr/>
          </p:nvSpPr>
          <p:spPr bwMode="auto">
            <a:xfrm>
              <a:off x="4243" y="9230"/>
              <a:ext cx="1485" cy="5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a:noAutofit/>
            </a:bodyPr>
            <a:lstStyle/>
            <a:p>
              <a:pPr>
                <a:lnSpc>
                  <a:spcPct val="115000"/>
                </a:lnSpc>
                <a:spcAft>
                  <a:spcPts val="0"/>
                </a:spcAft>
              </a:pPr>
              <a:r>
                <a:rPr lang="en-GB" sz="1100" kern="0" dirty="0" err="1">
                  <a:solidFill>
                    <a:srgbClr val="000000"/>
                  </a:solidFill>
                  <a:effectLst/>
                  <a:latin typeface="Tahoma" panose="020B0604030504040204" pitchFamily="34" charset="0"/>
                  <a:ea typeface="Trebuchet MS" panose="020B0603020202020204" pitchFamily="34" charset="0"/>
                  <a:cs typeface="Times New Roman" panose="02020603050405020304" pitchFamily="18" charset="0"/>
                </a:rPr>
                <a:t>Burkino</a:t>
              </a:r>
              <a:r>
                <a:rPr lang="en-GB" sz="1100" kern="0" dirty="0">
                  <a:solidFill>
                    <a:srgbClr val="000000"/>
                  </a:solidFill>
                  <a:effectLst/>
                  <a:latin typeface="Tahoma" panose="020B0604030504040204" pitchFamily="34" charset="0"/>
                  <a:ea typeface="Trebuchet MS" panose="020B0603020202020204" pitchFamily="34" charset="0"/>
                  <a:cs typeface="Times New Roman" panose="02020603050405020304" pitchFamily="18" charset="0"/>
                </a:rPr>
                <a:t> Faso</a:t>
              </a:r>
              <a:endParaRPr lang="en-GB" sz="11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endParaRPr>
            </a:p>
          </p:txBody>
        </p:sp>
        <p:cxnSp>
          <p:nvCxnSpPr>
            <p:cNvPr id="27" name="Line 41"/>
            <p:cNvCxnSpPr>
              <a:cxnSpLocks noChangeShapeType="1"/>
            </p:cNvCxnSpPr>
            <p:nvPr/>
          </p:nvCxnSpPr>
          <p:spPr bwMode="auto">
            <a:xfrm flipH="1">
              <a:off x="4999" y="7502"/>
              <a:ext cx="120" cy="1476"/>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0" name="Group 19"/>
          <p:cNvGrpSpPr>
            <a:grpSpLocks/>
          </p:cNvGrpSpPr>
          <p:nvPr/>
        </p:nvGrpSpPr>
        <p:grpSpPr bwMode="auto">
          <a:xfrm>
            <a:off x="6027119" y="2998216"/>
            <a:ext cx="1645920" cy="661670"/>
            <a:chOff x="8419" y="6194"/>
            <a:chExt cx="2592" cy="1042"/>
          </a:xfrm>
        </p:grpSpPr>
        <p:sp>
          <p:nvSpPr>
            <p:cNvPr id="24" name="Text Box 43"/>
            <p:cNvSpPr txBox="1">
              <a:spLocks noChangeArrowheads="1"/>
            </p:cNvSpPr>
            <p:nvPr/>
          </p:nvSpPr>
          <p:spPr bwMode="auto">
            <a:xfrm>
              <a:off x="10111" y="6194"/>
              <a:ext cx="900" cy="5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a:noAutofit/>
            </a:bodyPr>
            <a:lstStyle/>
            <a:p>
              <a:pPr>
                <a:lnSpc>
                  <a:spcPct val="115000"/>
                </a:lnSpc>
                <a:spcAft>
                  <a:spcPts val="0"/>
                </a:spcAft>
              </a:pPr>
              <a:r>
                <a:rPr lang="en-GB" sz="1100" kern="0" dirty="0">
                  <a:solidFill>
                    <a:srgbClr val="000000"/>
                  </a:solidFill>
                  <a:effectLst/>
                  <a:latin typeface="Tahoma" panose="020B0604030504040204" pitchFamily="34" charset="0"/>
                  <a:ea typeface="Trebuchet MS" panose="020B0603020202020204" pitchFamily="34" charset="0"/>
                  <a:cs typeface="Times New Roman" panose="02020603050405020304" pitchFamily="18" charset="0"/>
                </a:rPr>
                <a:t>Laos</a:t>
              </a:r>
              <a:endParaRPr lang="en-GB" sz="11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endParaRPr>
            </a:p>
          </p:txBody>
        </p:sp>
        <p:cxnSp>
          <p:nvCxnSpPr>
            <p:cNvPr id="25" name="Line 44"/>
            <p:cNvCxnSpPr>
              <a:cxnSpLocks noChangeShapeType="1"/>
            </p:cNvCxnSpPr>
            <p:nvPr/>
          </p:nvCxnSpPr>
          <p:spPr bwMode="auto">
            <a:xfrm flipH="1">
              <a:off x="8419" y="6602"/>
              <a:ext cx="1569" cy="634"/>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grpSp>
        <p:nvGrpSpPr>
          <p:cNvPr id="21" name="Group 20"/>
          <p:cNvGrpSpPr>
            <a:grpSpLocks/>
          </p:cNvGrpSpPr>
          <p:nvPr/>
        </p:nvGrpSpPr>
        <p:grpSpPr bwMode="auto">
          <a:xfrm>
            <a:off x="6196664" y="3769741"/>
            <a:ext cx="1753870" cy="488950"/>
            <a:chOff x="8686" y="7409"/>
            <a:chExt cx="2762" cy="770"/>
          </a:xfrm>
        </p:grpSpPr>
        <p:sp>
          <p:nvSpPr>
            <p:cNvPr id="22" name="Text Box 46"/>
            <p:cNvSpPr txBox="1">
              <a:spLocks noChangeArrowheads="1"/>
            </p:cNvSpPr>
            <p:nvPr/>
          </p:nvSpPr>
          <p:spPr bwMode="auto">
            <a:xfrm>
              <a:off x="10278" y="7409"/>
              <a:ext cx="1170" cy="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rot="0" vert="horz" wrap="square" lIns="0" tIns="0" rIns="0" bIns="0" anchor="t" anchorCtr="0">
              <a:noAutofit/>
            </a:bodyPr>
            <a:lstStyle/>
            <a:p>
              <a:pPr>
                <a:lnSpc>
                  <a:spcPct val="115000"/>
                </a:lnSpc>
                <a:spcAft>
                  <a:spcPts val="0"/>
                </a:spcAft>
              </a:pPr>
              <a:r>
                <a:rPr lang="en-GB" sz="1100" kern="0" dirty="0">
                  <a:solidFill>
                    <a:srgbClr val="000000"/>
                  </a:solidFill>
                  <a:effectLst/>
                  <a:latin typeface="Tahoma" panose="020B0604030504040204" pitchFamily="34" charset="0"/>
                  <a:ea typeface="Trebuchet MS" panose="020B0603020202020204" pitchFamily="34" charset="0"/>
                  <a:cs typeface="Times New Roman" panose="02020603050405020304" pitchFamily="18" charset="0"/>
                </a:rPr>
                <a:t>Indonesia</a:t>
              </a:r>
              <a:endParaRPr lang="en-GB" sz="1100" kern="0" dirty="0">
                <a:solidFill>
                  <a:srgbClr val="000000"/>
                </a:solidFill>
                <a:effectLst/>
                <a:latin typeface="Trebuchet MS" panose="020B0603020202020204" pitchFamily="34" charset="0"/>
                <a:ea typeface="Trebuchet MS" panose="020B0603020202020204" pitchFamily="34" charset="0"/>
                <a:cs typeface="Times New Roman" panose="02020603050405020304" pitchFamily="18" charset="0"/>
              </a:endParaRPr>
            </a:p>
          </p:txBody>
        </p:sp>
        <p:cxnSp>
          <p:nvCxnSpPr>
            <p:cNvPr id="23" name="Line 47"/>
            <p:cNvCxnSpPr>
              <a:cxnSpLocks noChangeShapeType="1"/>
              <a:stCxn id="35" idx="1"/>
            </p:cNvCxnSpPr>
            <p:nvPr/>
          </p:nvCxnSpPr>
          <p:spPr bwMode="auto">
            <a:xfrm flipH="1">
              <a:off x="8686" y="7498"/>
              <a:ext cx="1487" cy="681"/>
            </a:xfrm>
            <a:prstGeom prst="line">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34" name="TextBox 33"/>
          <p:cNvSpPr txBox="1"/>
          <p:nvPr/>
        </p:nvSpPr>
        <p:spPr>
          <a:xfrm>
            <a:off x="865145" y="4906292"/>
            <a:ext cx="1512168"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600" b="1" dirty="0">
                <a:solidFill>
                  <a:srgbClr val="B9D9D8"/>
                </a:solidFill>
                <a:latin typeface="Trebuchet MS" panose="020B0603020202020204" pitchFamily="34" charset="0"/>
              </a:rPr>
              <a:t>11 million</a:t>
            </a:r>
            <a:endParaRPr lang="en-GB" sz="1600" b="1" baseline="30000" dirty="0">
              <a:solidFill>
                <a:srgbClr val="B9D9D8"/>
              </a:solidFill>
              <a:latin typeface="Trebuchet MS" panose="020B0603020202020204" pitchFamily="34" charset="0"/>
            </a:endParaRPr>
          </a:p>
        </p:txBody>
      </p:sp>
      <p:sp>
        <p:nvSpPr>
          <p:cNvPr id="35" name="Rectangle 34"/>
          <p:cNvSpPr/>
          <p:nvPr/>
        </p:nvSpPr>
        <p:spPr>
          <a:xfrm>
            <a:off x="7140717" y="3533654"/>
            <a:ext cx="978248"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GB" sz="1600" b="1" kern="50" dirty="0">
                <a:solidFill>
                  <a:srgbClr val="B9D9D8"/>
                </a:solidFill>
                <a:latin typeface="Trebuchet MS" panose="020B0603020202020204" pitchFamily="34" charset="0"/>
                <a:ea typeface="SimSun"/>
                <a:cs typeface="Mangal"/>
              </a:rPr>
              <a:t>250 million</a:t>
            </a:r>
            <a:endParaRPr lang="en-GB" sz="1600" b="1" kern="50" baseline="30000" dirty="0">
              <a:solidFill>
                <a:srgbClr val="B9D9D8"/>
              </a:solidFill>
              <a:latin typeface="Trebuchet MS" panose="020B0603020202020204" pitchFamily="34" charset="0"/>
              <a:ea typeface="SimSun"/>
              <a:cs typeface="Mangal"/>
            </a:endParaRPr>
          </a:p>
        </p:txBody>
      </p:sp>
      <p:sp>
        <p:nvSpPr>
          <p:cNvPr id="36" name="Rectangle 35"/>
          <p:cNvSpPr/>
          <p:nvPr/>
        </p:nvSpPr>
        <p:spPr>
          <a:xfrm>
            <a:off x="4975403" y="4857399"/>
            <a:ext cx="1152128"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GB" sz="1600" b="1" kern="50" dirty="0">
                <a:solidFill>
                  <a:srgbClr val="B9D9D8"/>
                </a:solidFill>
                <a:latin typeface="Trebuchet MS" panose="020B0603020202020204" pitchFamily="34" charset="0"/>
                <a:ea typeface="SimSun"/>
                <a:cs typeface="Mangal"/>
              </a:rPr>
              <a:t>2 million</a:t>
            </a:r>
            <a:endParaRPr lang="en-GB" sz="1600" b="1" kern="50" baseline="30000" dirty="0">
              <a:solidFill>
                <a:srgbClr val="B9D9D8"/>
              </a:solidFill>
              <a:latin typeface="Trebuchet MS" panose="020B0603020202020204" pitchFamily="34" charset="0"/>
              <a:ea typeface="SimSun"/>
              <a:cs typeface="Mangal"/>
            </a:endParaRPr>
          </a:p>
        </p:txBody>
      </p:sp>
      <p:sp>
        <p:nvSpPr>
          <p:cNvPr id="37" name="Rectangle 36"/>
          <p:cNvSpPr/>
          <p:nvPr/>
        </p:nvSpPr>
        <p:spPr>
          <a:xfrm>
            <a:off x="7023434" y="2997964"/>
            <a:ext cx="1024639"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ctr"/>
            <a:r>
              <a:rPr lang="en-GB" sz="1600" b="1" kern="50" dirty="0">
                <a:solidFill>
                  <a:srgbClr val="B9D9D8"/>
                </a:solidFill>
                <a:latin typeface="Trebuchet MS" panose="020B0603020202020204" pitchFamily="34" charset="0"/>
                <a:ea typeface="SimSun"/>
                <a:cs typeface="Mangal"/>
              </a:rPr>
              <a:t>7 million</a:t>
            </a:r>
          </a:p>
        </p:txBody>
      </p:sp>
      <p:sp>
        <p:nvSpPr>
          <p:cNvPr id="38" name="Rectangle 37"/>
          <p:cNvSpPr/>
          <p:nvPr/>
        </p:nvSpPr>
        <p:spPr>
          <a:xfrm>
            <a:off x="3279826" y="4790285"/>
            <a:ext cx="968281" cy="584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defRPr/>
            </a:pPr>
            <a:r>
              <a:rPr lang="en-GB" sz="1600" b="1" kern="50" dirty="0">
                <a:solidFill>
                  <a:srgbClr val="B9D9D8"/>
                </a:solidFill>
                <a:latin typeface="Trebuchet MS" panose="020B0603020202020204" pitchFamily="34" charset="0"/>
                <a:ea typeface="SimSun"/>
                <a:cs typeface="Mangal"/>
              </a:rPr>
              <a:t>17 million</a:t>
            </a:r>
          </a:p>
        </p:txBody>
      </p:sp>
      <p:sp>
        <p:nvSpPr>
          <p:cNvPr id="39" name="Rectangle 38"/>
          <p:cNvSpPr/>
          <p:nvPr/>
        </p:nvSpPr>
        <p:spPr>
          <a:xfrm>
            <a:off x="940487" y="2019372"/>
            <a:ext cx="1483568" cy="3385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algn="ctr"/>
            <a:r>
              <a:rPr lang="en-GB" sz="1600" b="1" kern="50" dirty="0">
                <a:solidFill>
                  <a:srgbClr val="B9D9D8"/>
                </a:solidFill>
                <a:latin typeface="Trebuchet MS" panose="020B0603020202020204" pitchFamily="34" charset="0"/>
                <a:ea typeface="SimSun"/>
                <a:cs typeface="Mangal"/>
              </a:rPr>
              <a:t>10 million</a:t>
            </a:r>
          </a:p>
        </p:txBody>
      </p:sp>
    </p:spTree>
    <p:extLst>
      <p:ext uri="{BB962C8B-B14F-4D97-AF65-F5344CB8AC3E}">
        <p14:creationId xmlns:p14="http://schemas.microsoft.com/office/powerpoint/2010/main" val="19594580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7" restart="whenNotActive" fill="hold" evtFilter="cancelBubble" nodeType="interactiveSeq">
                <p:stCondLst>
                  <p:cond evt="onClick" delay="0">
                    <p:tgtEl>
                      <p:spTgt spid="38"/>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12" restart="whenNotActive" fill="hold" evtFilter="cancelBubble" nodeType="interactiveSeq">
                <p:stCondLst>
                  <p:cond evt="onClick" delay="0">
                    <p:tgtEl>
                      <p:spTgt spid="37"/>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17" restart="whenNotActive" fill="hold" evtFilter="cancelBubble" nodeType="interactiveSeq">
                <p:stCondLst>
                  <p:cond evt="onClick" delay="0">
                    <p:tgtEl>
                      <p:spTgt spid="3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22" restart="whenNotActive" fill="hold" evtFilter="cancelBubble" nodeType="interactiveSeq">
                <p:stCondLst>
                  <p:cond evt="onClick" delay="0">
                    <p:tgtEl>
                      <p:spTgt spid="36"/>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27" restart="whenNotActive" fill="hold" evtFilter="cancelBubble" nodeType="interactiveSeq">
                <p:stCondLst>
                  <p:cond evt="onClick" delay="0">
                    <p:tgtEl>
                      <p:spTgt spid="35"/>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childTnLst>
        </p:cTn>
      </p:par>
    </p:tnLst>
    <p:bldLst>
      <p:bldP spid="34" grpId="0" animBg="1"/>
      <p:bldP spid="35" grpId="0" animBg="1"/>
      <p:bldP spid="36" grpId="0" animBg="1"/>
      <p:bldP spid="37" grpId="0" animBg="1"/>
      <p:bldP spid="38" grpId="0" animBg="1"/>
      <p:bldP spid="39" grpId="0" animBg="1"/>
    </p:bldLst>
  </p:timing>
</p:sld>
</file>

<file path=ppt/theme/theme1.xml><?xml version="1.0" encoding="utf-8"?>
<a:theme xmlns:a="http://schemas.openxmlformats.org/drawingml/2006/main" name="Office Theme">
  <a:themeElements>
    <a:clrScheme name="Teachit Science">
      <a:dk1>
        <a:sysClr val="windowText" lastClr="000000"/>
      </a:dk1>
      <a:lt1>
        <a:sysClr val="window" lastClr="FFFFFF"/>
      </a:lt1>
      <a:dk2>
        <a:srgbClr val="44546A"/>
      </a:dk2>
      <a:lt2>
        <a:srgbClr val="E7E6E6"/>
      </a:lt2>
      <a:accent1>
        <a:srgbClr val="45807F"/>
      </a:accent1>
      <a:accent2>
        <a:srgbClr val="0064A2"/>
      </a:accent2>
      <a:accent3>
        <a:srgbClr val="DCECEC"/>
      </a:accent3>
      <a:accent4>
        <a:srgbClr val="0080CC"/>
      </a:accent4>
      <a:accent5>
        <a:srgbClr val="45807F"/>
      </a:accent5>
      <a:accent6>
        <a:srgbClr val="DDF2FF"/>
      </a:accent6>
      <a:hlink>
        <a:srgbClr val="63AAAA"/>
      </a:hlink>
      <a:folHlink>
        <a:srgbClr val="0080CC"/>
      </a:folHlink>
    </a:clrScheme>
    <a:fontScheme name="Custom 2">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22BBFB1-FD47-44F1-A456-322815425CFE}" vid="{81625C11-0D6E-4585-8533-39BA7650EE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AQA powerpoint NEW</Template>
  <TotalTime>713</TotalTime>
  <Words>597</Words>
  <Application>Microsoft Office PowerPoint</Application>
  <PresentationFormat>On-screen Show (4:3)</PresentationFormat>
  <Paragraphs>189</Paragraphs>
  <Slides>11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Tahoma</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AQA</dc:creator>
  <cp:lastModifiedBy>s k</cp:lastModifiedBy>
  <cp:revision>26</cp:revision>
  <dcterms:created xsi:type="dcterms:W3CDTF">2015-03-10T16:39:09Z</dcterms:created>
  <dcterms:modified xsi:type="dcterms:W3CDTF">2020-09-03T09:07:04Z</dcterms:modified>
</cp:coreProperties>
</file>