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9" userDrawn="1">
          <p15:clr>
            <a:srgbClr val="A4A3A4"/>
          </p15:clr>
        </p15:guide>
        <p15:guide id="2" pos="4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D9D8"/>
    <a:srgbClr val="45807F"/>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9" autoAdjust="0"/>
    <p:restoredTop sz="93178" autoAdjust="0"/>
  </p:normalViewPr>
  <p:slideViewPr>
    <p:cSldViewPr snapToGrid="0">
      <p:cViewPr varScale="1">
        <p:scale>
          <a:sx n="66" d="100"/>
          <a:sy n="66" d="100"/>
        </p:scale>
        <p:origin x="1230" y="66"/>
      </p:cViewPr>
      <p:guideLst>
        <p:guide orient="horz" pos="459"/>
        <p:guide pos="431"/>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740419-B0D4-4696-82CC-C455B610DB4D}" type="datetimeFigureOut">
              <a:rPr lang="en-GB" smtClean="0"/>
              <a:t>19/05/2015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98DA4-B5CC-4515-9954-19711E980F50}" type="slidenum">
              <a:rPr lang="en-GB" smtClean="0"/>
              <a:t>‹#›</a:t>
            </a:fld>
            <a:endParaRPr lang="en-GB"/>
          </a:p>
        </p:txBody>
      </p:sp>
    </p:spTree>
    <p:extLst>
      <p:ext uri="{BB962C8B-B14F-4D97-AF65-F5344CB8AC3E}">
        <p14:creationId xmlns:p14="http://schemas.microsoft.com/office/powerpoint/2010/main" val="827736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B98DA4-B5CC-4515-9954-19711E980F50}" type="slidenum">
              <a:rPr lang="en-GB" smtClean="0"/>
              <a:t>1</a:t>
            </a:fld>
            <a:endParaRPr lang="en-GB"/>
          </a:p>
        </p:txBody>
      </p:sp>
    </p:spTree>
    <p:extLst>
      <p:ext uri="{BB962C8B-B14F-4D97-AF65-F5344CB8AC3E}">
        <p14:creationId xmlns:p14="http://schemas.microsoft.com/office/powerpoint/2010/main" val="393749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B98DA4-B5CC-4515-9954-19711E980F50}" type="slidenum">
              <a:rPr lang="en-GB" smtClean="0"/>
              <a:t>2</a:t>
            </a:fld>
            <a:endParaRPr lang="en-GB"/>
          </a:p>
        </p:txBody>
      </p:sp>
    </p:spTree>
    <p:extLst>
      <p:ext uri="{BB962C8B-B14F-4D97-AF65-F5344CB8AC3E}">
        <p14:creationId xmlns:p14="http://schemas.microsoft.com/office/powerpoint/2010/main" val="2925865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B98DA4-B5CC-4515-9954-19711E980F50}" type="slidenum">
              <a:rPr lang="en-GB" smtClean="0"/>
              <a:t>4</a:t>
            </a:fld>
            <a:endParaRPr lang="en-GB"/>
          </a:p>
        </p:txBody>
      </p:sp>
    </p:spTree>
    <p:extLst>
      <p:ext uri="{BB962C8B-B14F-4D97-AF65-F5344CB8AC3E}">
        <p14:creationId xmlns:p14="http://schemas.microsoft.com/office/powerpoint/2010/main" val="2828960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B98DA4-B5CC-4515-9954-19711E980F50}" type="slidenum">
              <a:rPr lang="en-GB" smtClean="0"/>
              <a:t>5</a:t>
            </a:fld>
            <a:endParaRPr lang="en-GB"/>
          </a:p>
        </p:txBody>
      </p:sp>
    </p:spTree>
    <p:extLst>
      <p:ext uri="{BB962C8B-B14F-4D97-AF65-F5344CB8AC3E}">
        <p14:creationId xmlns:p14="http://schemas.microsoft.com/office/powerpoint/2010/main" val="3549892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Image credit: David Brazier</a:t>
            </a:r>
          </a:p>
          <a:p>
            <a:r>
              <a:rPr lang="en-GB" dirty="0" smtClean="0"/>
              <a:t>This image is licensed under the Creative Commons Attribution-Share Alike 3.0 </a:t>
            </a:r>
            <a:r>
              <a:rPr lang="en-GB" dirty="0" err="1" smtClean="0"/>
              <a:t>Unported</a:t>
            </a:r>
            <a:r>
              <a:rPr lang="en-GB" dirty="0" smtClean="0"/>
              <a:t> license.</a:t>
            </a:r>
            <a:endParaRPr lang="en-GB" dirty="0"/>
          </a:p>
        </p:txBody>
      </p:sp>
      <p:sp>
        <p:nvSpPr>
          <p:cNvPr id="4" name="Slide Number Placeholder 3"/>
          <p:cNvSpPr>
            <a:spLocks noGrp="1"/>
          </p:cNvSpPr>
          <p:nvPr>
            <p:ph type="sldNum" sz="quarter" idx="10"/>
          </p:nvPr>
        </p:nvSpPr>
        <p:spPr/>
        <p:txBody>
          <a:bodyPr/>
          <a:lstStyle/>
          <a:p>
            <a:fld id="{01B98DA4-B5CC-4515-9954-19711E980F50}" type="slidenum">
              <a:rPr lang="en-GB" smtClean="0"/>
              <a:t>6</a:t>
            </a:fld>
            <a:endParaRPr lang="en-GB"/>
          </a:p>
        </p:txBody>
      </p:sp>
    </p:spTree>
    <p:extLst>
      <p:ext uri="{BB962C8B-B14F-4D97-AF65-F5344CB8AC3E}">
        <p14:creationId xmlns:p14="http://schemas.microsoft.com/office/powerpoint/2010/main" val="28729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B98DA4-B5CC-4515-9954-19711E980F50}" type="slidenum">
              <a:rPr lang="en-GB" smtClean="0"/>
              <a:t>7</a:t>
            </a:fld>
            <a:endParaRPr lang="en-GB"/>
          </a:p>
        </p:txBody>
      </p:sp>
    </p:spTree>
    <p:extLst>
      <p:ext uri="{BB962C8B-B14F-4D97-AF65-F5344CB8AC3E}">
        <p14:creationId xmlns:p14="http://schemas.microsoft.com/office/powerpoint/2010/main" val="3917184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B98DA4-B5CC-4515-9954-19711E980F50}" type="slidenum">
              <a:rPr lang="en-GB" smtClean="0"/>
              <a:t>8</a:t>
            </a:fld>
            <a:endParaRPr lang="en-GB"/>
          </a:p>
        </p:txBody>
      </p:sp>
    </p:spTree>
    <p:extLst>
      <p:ext uri="{BB962C8B-B14F-4D97-AF65-F5344CB8AC3E}">
        <p14:creationId xmlns:p14="http://schemas.microsoft.com/office/powerpoint/2010/main" val="2453624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70515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9D9D8"/>
        </a:solidFill>
        <a:effectLst/>
      </p:bgPr>
    </p:bg>
    <p:spTree>
      <p:nvGrpSpPr>
        <p:cNvPr id="1" name=""/>
        <p:cNvGrpSpPr/>
        <p:nvPr/>
      </p:nvGrpSpPr>
      <p:grpSpPr>
        <a:xfrm>
          <a:off x="0" y="0"/>
          <a:ext cx="0" cy="0"/>
          <a:chOff x="0" y="0"/>
          <a:chExt cx="0" cy="0"/>
        </a:xfrm>
      </p:grpSpPr>
      <p:sp>
        <p:nvSpPr>
          <p:cNvPr id="11" name="Rectangle 10"/>
          <p:cNvSpPr/>
          <p:nvPr userDrawn="1"/>
        </p:nvSpPr>
        <p:spPr>
          <a:xfrm>
            <a:off x="0" y="6349549"/>
            <a:ext cx="9144000" cy="513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0258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6504216"/>
            <a:ext cx="9144000" cy="246221"/>
          </a:xfrm>
          <a:prstGeom prst="rect">
            <a:avLst/>
          </a:prstGeom>
        </p:spPr>
        <p:txBody>
          <a:bodyPr wrap="square">
            <a:spAutoFit/>
          </a:bodyPr>
          <a:lstStyle/>
          <a:p>
            <a:r>
              <a:rPr lang="en-GB" sz="1000" kern="1200" dirty="0" smtClean="0">
                <a:solidFill>
                  <a:schemeClr val="tx1">
                    <a:lumMod val="65000"/>
                    <a:lumOff val="35000"/>
                  </a:schemeClr>
                </a:solidFill>
                <a:effectLst/>
                <a:latin typeface="Arial" panose="020B0604020202020204" pitchFamily="34" charset="0"/>
                <a:ea typeface="+mn-ea"/>
                <a:cs typeface="Arial" panose="020B0604020202020204" pitchFamily="34" charset="0"/>
              </a:rPr>
              <a:t>© 2015 AQA. Created by Teachit for AQA.</a:t>
            </a:r>
            <a:endParaRPr lang="en-GB" sz="1000" kern="1200" dirty="0">
              <a:solidFill>
                <a:schemeClr val="tx1">
                  <a:lumMod val="65000"/>
                  <a:lumOff val="35000"/>
                </a:schemeClr>
              </a:solidFill>
              <a:effectLst/>
              <a:latin typeface="Arial" panose="020B0604020202020204" pitchFamily="34" charset="0"/>
              <a:ea typeface="+mn-ea"/>
              <a:cs typeface="Arial" panose="020B0604020202020204" pitchFamily="34" charset="0"/>
            </a:endParaRPr>
          </a:p>
        </p:txBody>
      </p:sp>
      <p:cxnSp>
        <p:nvCxnSpPr>
          <p:cNvPr id="10" name="Straight Connector 9"/>
          <p:cNvCxnSpPr/>
          <p:nvPr userDrawn="1"/>
        </p:nvCxnSpPr>
        <p:spPr>
          <a:xfrm>
            <a:off x="0" y="6349548"/>
            <a:ext cx="9144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242375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nationalstemcentre.org.uk/elibrary/resource/3287/career-clips-energy-efficiency-and-architectur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esf.edu/efb/turner/termitePages/termiteEndocasting.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xGaT0B__2D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gl=AU&amp;hl=en-GB&amp;v=N1CkwnqrYr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2290578"/>
            <a:ext cx="7772400" cy="1470025"/>
          </a:xfrm>
          <a:prstGeom prst="rect">
            <a:avLst/>
          </a:prstGeom>
          <a:solidFill>
            <a:srgbClr val="45807F"/>
          </a:solidFill>
        </p:spPr>
        <p:txBody>
          <a:bodyPr anchor="ctr" anchorCtr="0"/>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ctr"/>
            <a:r>
              <a:rPr lang="en-GB" sz="5400" b="1" dirty="0">
                <a:solidFill>
                  <a:srgbClr val="B9D9D8"/>
                </a:solidFill>
                <a:latin typeface="Trebuchet MS" panose="020B0603020202020204" pitchFamily="34" charset="0"/>
              </a:rPr>
              <a:t>What can we learn from termite mounds?</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6412" b="19312"/>
          <a:stretch/>
        </p:blipFill>
        <p:spPr bwMode="auto">
          <a:xfrm>
            <a:off x="8061922" y="6429232"/>
            <a:ext cx="963475" cy="360000"/>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3756" y="6429232"/>
            <a:ext cx="1231281" cy="360000"/>
          </a:xfrm>
          <a:prstGeom prst="rect">
            <a:avLst/>
          </a:prstGeom>
        </p:spPr>
      </p:pic>
      <p:sp>
        <p:nvSpPr>
          <p:cNvPr id="10" name="Title 1"/>
          <p:cNvSpPr txBox="1">
            <a:spLocks/>
          </p:cNvSpPr>
          <p:nvPr/>
        </p:nvSpPr>
        <p:spPr>
          <a:xfrm>
            <a:off x="2579518" y="18502"/>
            <a:ext cx="6564482" cy="438698"/>
          </a:xfrm>
          <a:prstGeom prst="rect">
            <a:avLst/>
          </a:prstGeom>
        </p:spPr>
        <p:txBody>
          <a:bodyPr anchor="t" anchorCtr="0"/>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a:r>
              <a:rPr lang="en-GB" sz="2400" dirty="0">
                <a:solidFill>
                  <a:srgbClr val="45807F"/>
                </a:solidFill>
                <a:latin typeface="Trebuchet MS" panose="020B0603020202020204" pitchFamily="34" charset="0"/>
              </a:rPr>
              <a:t>2</a:t>
            </a:r>
            <a:r>
              <a:rPr lang="en-GB" sz="2400" dirty="0" smtClean="0">
                <a:solidFill>
                  <a:srgbClr val="45807F"/>
                </a:solidFill>
                <a:latin typeface="Trebuchet MS" panose="020B0603020202020204" pitchFamily="34" charset="0"/>
              </a:rPr>
              <a:t>.2: What can we learn from termite mounds?</a:t>
            </a:r>
            <a:endParaRPr lang="en-GB" sz="2400" dirty="0">
              <a:solidFill>
                <a:srgbClr val="45807F"/>
              </a:solidFill>
              <a:latin typeface="Trebuchet MS" panose="020B0603020202020204" pitchFamily="34" charset="0"/>
            </a:endParaRPr>
          </a:p>
        </p:txBody>
      </p:sp>
    </p:spTree>
    <p:extLst>
      <p:ext uri="{BB962C8B-B14F-4D97-AF65-F5344CB8AC3E}">
        <p14:creationId xmlns:p14="http://schemas.microsoft.com/office/powerpoint/2010/main" val="313069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4213" y="753047"/>
            <a:ext cx="7831136" cy="1477328"/>
          </a:xfrm>
          <a:prstGeom prst="rect">
            <a:avLst/>
          </a:prstGeom>
          <a:solidFill>
            <a:schemeClr val="bg1"/>
          </a:solidFill>
        </p:spPr>
        <p:txBody>
          <a:bodyPr wrap="square" rtlCol="0">
            <a:spAutoFit/>
          </a:bodyPr>
          <a:lstStyle/>
          <a:p>
            <a:r>
              <a:rPr lang="en-GB" dirty="0">
                <a:latin typeface="Trebuchet MS" panose="020B0603020202020204" pitchFamily="34" charset="0"/>
              </a:rPr>
              <a:t>Watch the following clip of some architects explaining how </a:t>
            </a:r>
          </a:p>
          <a:p>
            <a:r>
              <a:rPr lang="en-GB" dirty="0">
                <a:latin typeface="Trebuchet MS" panose="020B0603020202020204" pitchFamily="34" charset="0"/>
              </a:rPr>
              <a:t>they design energy efficient </a:t>
            </a:r>
            <a:r>
              <a:rPr lang="en-GB" dirty="0" smtClean="0">
                <a:latin typeface="Trebuchet MS" panose="020B0603020202020204" pitchFamily="34" charset="0"/>
              </a:rPr>
              <a:t>buildings</a:t>
            </a:r>
            <a:r>
              <a:rPr lang="en-GB" dirty="0">
                <a:latin typeface="Trebuchet MS" panose="020B0603020202020204" pitchFamily="34" charset="0"/>
              </a:rPr>
              <a:t>:</a:t>
            </a:r>
            <a:endParaRPr lang="en-GB" dirty="0" smtClean="0">
              <a:latin typeface="Trebuchet MS" panose="020B0603020202020204" pitchFamily="34" charset="0"/>
            </a:endParaRPr>
          </a:p>
          <a:p>
            <a:endParaRPr lang="en-GB" dirty="0">
              <a:latin typeface="Trebuchet MS" panose="020B0603020202020204" pitchFamily="34" charset="0"/>
            </a:endParaRPr>
          </a:p>
          <a:p>
            <a:r>
              <a:rPr lang="en-GB" kern="50" dirty="0" smtClean="0">
                <a:solidFill>
                  <a:srgbClr val="B9D9D8"/>
                </a:solidFill>
                <a:latin typeface="Arial"/>
                <a:ea typeface="SimSun"/>
                <a:cs typeface="Mangal"/>
                <a:hlinkClick r:id="rId3"/>
              </a:rPr>
              <a:t>nationalstemcentre.org.uk/</a:t>
            </a:r>
            <a:r>
              <a:rPr lang="en-GB" kern="50" dirty="0" err="1" smtClean="0">
                <a:solidFill>
                  <a:srgbClr val="B9D9D8"/>
                </a:solidFill>
                <a:latin typeface="Arial"/>
                <a:ea typeface="SimSun"/>
                <a:cs typeface="Mangal"/>
                <a:hlinkClick r:id="rId3"/>
              </a:rPr>
              <a:t>elibrary</a:t>
            </a:r>
            <a:r>
              <a:rPr lang="en-GB" kern="50" dirty="0" smtClean="0">
                <a:solidFill>
                  <a:srgbClr val="B9D9D8"/>
                </a:solidFill>
                <a:latin typeface="Arial"/>
                <a:ea typeface="SimSun"/>
                <a:cs typeface="Mangal"/>
                <a:hlinkClick r:id="rId3"/>
              </a:rPr>
              <a:t>/resource/3287/career-clips-energy-efficiency-and-architecture</a:t>
            </a:r>
            <a:endParaRPr lang="en-GB" kern="50" dirty="0">
              <a:solidFill>
                <a:srgbClr val="B9D9D8"/>
              </a:solidFill>
              <a:latin typeface="Times New Roman"/>
              <a:ea typeface="SimSun"/>
              <a:cs typeface="Mangal"/>
            </a:endParaRPr>
          </a:p>
        </p:txBody>
      </p:sp>
      <p:sp>
        <p:nvSpPr>
          <p:cNvPr id="9" name="TextBox 8"/>
          <p:cNvSpPr txBox="1"/>
          <p:nvPr/>
        </p:nvSpPr>
        <p:spPr>
          <a:xfrm>
            <a:off x="3039097" y="4095302"/>
            <a:ext cx="3121367" cy="1384995"/>
          </a:xfrm>
          <a:prstGeom prst="rect">
            <a:avLst/>
          </a:prstGeom>
          <a:solidFill>
            <a:srgbClr val="45807F"/>
          </a:solidFill>
        </p:spPr>
        <p:txBody>
          <a:bodyPr wrap="square" rtlCol="0">
            <a:spAutoFit/>
          </a:bodyPr>
          <a:lstStyle/>
          <a:p>
            <a:pPr algn="ctr"/>
            <a:r>
              <a:rPr lang="en-GB" sz="2800" dirty="0">
                <a:solidFill>
                  <a:srgbClr val="B9D9D8"/>
                </a:solidFill>
                <a:latin typeface="Trebuchet MS" panose="020B0603020202020204" pitchFamily="34" charset="0"/>
              </a:rPr>
              <a:t>List ways of keeping buildings cool and warm. </a:t>
            </a:r>
          </a:p>
        </p:txBody>
      </p:sp>
      <p:sp>
        <p:nvSpPr>
          <p:cNvPr id="18" name="Rectangle 17"/>
          <p:cNvSpPr/>
          <p:nvPr/>
        </p:nvSpPr>
        <p:spPr>
          <a:xfrm>
            <a:off x="684213" y="2553556"/>
            <a:ext cx="7831136" cy="923330"/>
          </a:xfrm>
          <a:prstGeom prst="rect">
            <a:avLst/>
          </a:prstGeom>
          <a:solidFill>
            <a:schemeClr val="bg1"/>
          </a:solidFill>
        </p:spPr>
        <p:txBody>
          <a:bodyPr wrap="square">
            <a:spAutoFit/>
          </a:bodyPr>
          <a:lstStyle/>
          <a:p>
            <a:pPr lvl="0"/>
            <a:r>
              <a:rPr lang="en-GB" dirty="0">
                <a:solidFill>
                  <a:prstClr val="black"/>
                </a:solidFill>
                <a:latin typeface="Trebuchet MS" panose="020B0603020202020204" pitchFamily="34" charset="0"/>
              </a:rPr>
              <a:t>In our climate, we tend to think of warming our buildings with central heating but in many countries they need to keep their buildings cool by </a:t>
            </a:r>
            <a:r>
              <a:rPr lang="en-GB" dirty="0" smtClean="0">
                <a:solidFill>
                  <a:prstClr val="black"/>
                </a:solidFill>
                <a:latin typeface="Trebuchet MS" panose="020B0603020202020204" pitchFamily="34" charset="0"/>
              </a:rPr>
              <a:t>using ... what</a:t>
            </a:r>
            <a:r>
              <a:rPr lang="en-GB" dirty="0">
                <a:solidFill>
                  <a:prstClr val="black"/>
                </a:solidFill>
                <a:latin typeface="Trebuchet MS" panose="020B0603020202020204" pitchFamily="34" charset="0"/>
              </a:rPr>
              <a:t>?</a:t>
            </a:r>
          </a:p>
        </p:txBody>
      </p:sp>
      <p:sp>
        <p:nvSpPr>
          <p:cNvPr id="24" name="Title 1"/>
          <p:cNvSpPr txBox="1">
            <a:spLocks/>
          </p:cNvSpPr>
          <p:nvPr/>
        </p:nvSpPr>
        <p:spPr>
          <a:xfrm>
            <a:off x="2579518" y="18502"/>
            <a:ext cx="6564482" cy="438698"/>
          </a:xfrm>
          <a:prstGeom prst="rect">
            <a:avLst/>
          </a:prstGeom>
        </p:spPr>
        <p:txBody>
          <a:bodyPr anchor="t" anchorCtr="0"/>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a:r>
              <a:rPr lang="en-GB" sz="2400" dirty="0">
                <a:solidFill>
                  <a:srgbClr val="45807F"/>
                </a:solidFill>
                <a:latin typeface="Trebuchet MS" panose="020B0603020202020204" pitchFamily="34" charset="0"/>
              </a:rPr>
              <a:t>2</a:t>
            </a:r>
            <a:r>
              <a:rPr lang="en-GB" sz="2400" dirty="0" smtClean="0">
                <a:solidFill>
                  <a:srgbClr val="45807F"/>
                </a:solidFill>
                <a:latin typeface="Trebuchet MS" panose="020B0603020202020204" pitchFamily="34" charset="0"/>
              </a:rPr>
              <a:t>.2: What can we learn from termite mounds?</a:t>
            </a:r>
            <a:endParaRPr lang="en-GB" sz="2400" dirty="0">
              <a:solidFill>
                <a:srgbClr val="45807F"/>
              </a:solidFill>
              <a:latin typeface="Trebuchet MS" panose="020B0603020202020204" pitchFamily="34" charset="0"/>
            </a:endParaRPr>
          </a:p>
        </p:txBody>
      </p:sp>
    </p:spTree>
    <p:extLst>
      <p:ext uri="{BB962C8B-B14F-4D97-AF65-F5344CB8AC3E}">
        <p14:creationId xmlns:p14="http://schemas.microsoft.com/office/powerpoint/2010/main" val="236771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4213" y="1887705"/>
            <a:ext cx="7831138" cy="1030306"/>
          </a:xfrm>
          <a:prstGeom prst="rect">
            <a:avLst/>
          </a:prstGeom>
          <a:solidFill>
            <a:schemeClr val="bg1"/>
          </a:solidFill>
        </p:spPr>
        <p:txBody>
          <a:bodyPr wrap="square" anchor="ctr" anchorCtr="0">
            <a:noAutofit/>
          </a:bodyPr>
          <a:lstStyle/>
          <a:p>
            <a:pPr>
              <a:spcAft>
                <a:spcPts val="0"/>
              </a:spcAft>
            </a:pPr>
            <a:r>
              <a:rPr lang="en-GB" kern="50" dirty="0">
                <a:latin typeface="Trebuchet MS" panose="020B0603020202020204" pitchFamily="34" charset="0"/>
                <a:ea typeface="SimSun"/>
                <a:cs typeface="Arial" panose="020B0604020202020204" pitchFamily="34" charset="0"/>
              </a:rPr>
              <a:t>Scientists, engineers and architects are working together to reduce the amount of fossil fuels needed to keep our buildings warm in colder climates and cool in hotter climates.</a:t>
            </a:r>
          </a:p>
        </p:txBody>
      </p:sp>
      <p:sp>
        <p:nvSpPr>
          <p:cNvPr id="5" name="Rectangle 4"/>
          <p:cNvSpPr/>
          <p:nvPr/>
        </p:nvSpPr>
        <p:spPr>
          <a:xfrm>
            <a:off x="684213" y="3224440"/>
            <a:ext cx="7831135" cy="2308324"/>
          </a:xfrm>
          <a:prstGeom prst="rect">
            <a:avLst/>
          </a:prstGeom>
          <a:solidFill>
            <a:srgbClr val="45807F"/>
          </a:solidFill>
        </p:spPr>
        <p:txBody>
          <a:bodyPr wrap="square">
            <a:spAutoFit/>
          </a:bodyPr>
          <a:lstStyle/>
          <a:p>
            <a:pPr lvl="0"/>
            <a:r>
              <a:rPr lang="en-GB" sz="2400" kern="50" dirty="0">
                <a:solidFill>
                  <a:srgbClr val="B9D9D8"/>
                </a:solidFill>
                <a:latin typeface="Trebuchet MS" panose="020B0603020202020204" pitchFamily="34" charset="0"/>
                <a:ea typeface="SimSun"/>
                <a:cs typeface="Arial" panose="020B0604020202020204" pitchFamily="34" charset="0"/>
              </a:rPr>
              <a:t>Discussion </a:t>
            </a:r>
          </a:p>
          <a:p>
            <a:pPr lvl="0"/>
            <a:endParaRPr lang="en-GB" sz="2400" kern="50" dirty="0">
              <a:solidFill>
                <a:srgbClr val="B9D9D8"/>
              </a:solidFill>
              <a:latin typeface="Trebuchet MS" panose="020B0603020202020204" pitchFamily="34" charset="0"/>
              <a:ea typeface="SimSun"/>
              <a:cs typeface="Arial" panose="020B0604020202020204" pitchFamily="34" charset="0"/>
            </a:endParaRPr>
          </a:p>
          <a:p>
            <a:pPr lvl="0"/>
            <a:r>
              <a:rPr lang="en-GB" sz="2400" kern="50" dirty="0">
                <a:solidFill>
                  <a:srgbClr val="B9D9D8"/>
                </a:solidFill>
                <a:latin typeface="Trebuchet MS" panose="020B0603020202020204" pitchFamily="34" charset="0"/>
                <a:ea typeface="SimSun"/>
                <a:cs typeface="Arial" panose="020B0604020202020204" pitchFamily="34" charset="0"/>
              </a:rPr>
              <a:t>What did you find out for home work about African mound-building termites?</a:t>
            </a:r>
          </a:p>
          <a:p>
            <a:pPr lvl="0"/>
            <a:endParaRPr lang="en-GB" sz="2400" kern="50" dirty="0">
              <a:solidFill>
                <a:srgbClr val="B9D9D8"/>
              </a:solidFill>
              <a:latin typeface="Trebuchet MS" panose="020B0603020202020204" pitchFamily="34" charset="0"/>
              <a:ea typeface="SimSun"/>
              <a:cs typeface="Arial" panose="020B0604020202020204" pitchFamily="34" charset="0"/>
            </a:endParaRPr>
          </a:p>
          <a:p>
            <a:pPr lvl="0"/>
            <a:r>
              <a:rPr lang="en-GB" sz="2400" kern="50" dirty="0">
                <a:solidFill>
                  <a:srgbClr val="B9D9D8"/>
                </a:solidFill>
                <a:latin typeface="Trebuchet MS" panose="020B0603020202020204" pitchFamily="34" charset="0"/>
                <a:ea typeface="SimSun"/>
                <a:cs typeface="Arial" panose="020B0604020202020204" pitchFamily="34" charset="0"/>
              </a:rPr>
              <a:t>What do you think the connection is to today's lesson?</a:t>
            </a:r>
          </a:p>
        </p:txBody>
      </p:sp>
      <p:sp>
        <p:nvSpPr>
          <p:cNvPr id="8" name="Title 1"/>
          <p:cNvSpPr txBox="1">
            <a:spLocks/>
          </p:cNvSpPr>
          <p:nvPr/>
        </p:nvSpPr>
        <p:spPr>
          <a:xfrm>
            <a:off x="2579518" y="18502"/>
            <a:ext cx="6564482" cy="438698"/>
          </a:xfrm>
          <a:prstGeom prst="rect">
            <a:avLst/>
          </a:prstGeom>
        </p:spPr>
        <p:txBody>
          <a:bodyPr anchor="t" anchorCtr="0"/>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a:r>
              <a:rPr lang="en-GB" sz="2400" dirty="0">
                <a:solidFill>
                  <a:srgbClr val="45807F"/>
                </a:solidFill>
                <a:latin typeface="Trebuchet MS" panose="020B0603020202020204" pitchFamily="34" charset="0"/>
              </a:rPr>
              <a:t>2</a:t>
            </a:r>
            <a:r>
              <a:rPr lang="en-GB" sz="2400" dirty="0" smtClean="0">
                <a:solidFill>
                  <a:srgbClr val="45807F"/>
                </a:solidFill>
                <a:latin typeface="Trebuchet MS" panose="020B0603020202020204" pitchFamily="34" charset="0"/>
              </a:rPr>
              <a:t>.2: What can we learn from termite mounds?</a:t>
            </a:r>
            <a:endParaRPr lang="en-GB" sz="2400" dirty="0">
              <a:solidFill>
                <a:srgbClr val="45807F"/>
              </a:solidFill>
              <a:latin typeface="Trebuchet MS" panose="020B0603020202020204" pitchFamily="34" charset="0"/>
            </a:endParaRPr>
          </a:p>
        </p:txBody>
      </p:sp>
      <p:sp>
        <p:nvSpPr>
          <p:cNvPr id="10" name="Rectangle 9"/>
          <p:cNvSpPr/>
          <p:nvPr/>
        </p:nvSpPr>
        <p:spPr>
          <a:xfrm>
            <a:off x="684213" y="741711"/>
            <a:ext cx="7831136" cy="830997"/>
          </a:xfrm>
          <a:prstGeom prst="rect">
            <a:avLst/>
          </a:prstGeom>
          <a:solidFill>
            <a:srgbClr val="45807F"/>
          </a:solidFill>
        </p:spPr>
        <p:txBody>
          <a:bodyPr wrap="square">
            <a:spAutoFit/>
          </a:bodyPr>
          <a:lstStyle/>
          <a:p>
            <a:pPr lvl="0"/>
            <a:r>
              <a:rPr lang="en-GB" sz="2400" dirty="0">
                <a:solidFill>
                  <a:srgbClr val="B9D9D8"/>
                </a:solidFill>
                <a:latin typeface="Trebuchet MS" panose="020B0603020202020204" pitchFamily="34" charset="0"/>
              </a:rPr>
              <a:t>How many of the methods you listed for keeping a building warm or cool use fossil fuels?</a:t>
            </a:r>
          </a:p>
        </p:txBody>
      </p:sp>
    </p:spTree>
    <p:extLst>
      <p:ext uri="{BB962C8B-B14F-4D97-AF65-F5344CB8AC3E}">
        <p14:creationId xmlns:p14="http://schemas.microsoft.com/office/powerpoint/2010/main" val="413506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4213" y="753046"/>
            <a:ext cx="7831136" cy="1059987"/>
          </a:xfrm>
          <a:prstGeom prst="rect">
            <a:avLst/>
          </a:prstGeom>
          <a:solidFill>
            <a:schemeClr val="bg1"/>
          </a:solidFill>
        </p:spPr>
        <p:txBody>
          <a:bodyPr wrap="square" rtlCol="0">
            <a:noAutofit/>
          </a:bodyPr>
          <a:lstStyle/>
          <a:p>
            <a:r>
              <a:rPr lang="en-GB" dirty="0">
                <a:latin typeface="Trebuchet MS" panose="020B0603020202020204" pitchFamily="34" charset="0"/>
              </a:rPr>
              <a:t>Watch the first 1:16 of the following clip</a:t>
            </a:r>
          </a:p>
          <a:p>
            <a:endParaRPr lang="en-GB" dirty="0">
              <a:latin typeface="Trebuchet MS" panose="020B0603020202020204" pitchFamily="34" charset="0"/>
            </a:endParaRPr>
          </a:p>
          <a:p>
            <a:r>
              <a:rPr lang="en-GB" kern="50" dirty="0" smtClean="0">
                <a:solidFill>
                  <a:srgbClr val="000080"/>
                </a:solidFill>
                <a:latin typeface="Arial"/>
                <a:ea typeface="SimSun"/>
                <a:cs typeface="Mangal"/>
                <a:hlinkClick r:id="rId3"/>
              </a:rPr>
              <a:t>esf.edu/</a:t>
            </a:r>
            <a:r>
              <a:rPr lang="en-GB" kern="50" dirty="0" err="1" smtClean="0">
                <a:solidFill>
                  <a:srgbClr val="000080"/>
                </a:solidFill>
                <a:latin typeface="Arial"/>
                <a:ea typeface="SimSun"/>
                <a:cs typeface="Mangal"/>
                <a:hlinkClick r:id="rId3"/>
              </a:rPr>
              <a:t>efb</a:t>
            </a:r>
            <a:r>
              <a:rPr lang="en-GB" kern="50" dirty="0" smtClean="0">
                <a:solidFill>
                  <a:srgbClr val="000080"/>
                </a:solidFill>
                <a:latin typeface="Arial"/>
                <a:ea typeface="SimSun"/>
                <a:cs typeface="Mangal"/>
                <a:hlinkClick r:id="rId3"/>
              </a:rPr>
              <a:t>/turner/</a:t>
            </a:r>
            <a:r>
              <a:rPr lang="en-GB" kern="50" dirty="0" err="1" smtClean="0">
                <a:solidFill>
                  <a:srgbClr val="000080"/>
                </a:solidFill>
                <a:latin typeface="Arial"/>
                <a:ea typeface="SimSun"/>
                <a:cs typeface="Mangal"/>
                <a:hlinkClick r:id="rId3"/>
              </a:rPr>
              <a:t>termitePages</a:t>
            </a:r>
            <a:r>
              <a:rPr lang="en-GB" kern="50" dirty="0" smtClean="0">
                <a:solidFill>
                  <a:srgbClr val="000080"/>
                </a:solidFill>
                <a:latin typeface="Arial"/>
                <a:ea typeface="SimSun"/>
                <a:cs typeface="Mangal"/>
                <a:hlinkClick r:id="rId3"/>
              </a:rPr>
              <a:t>/termiteEndocasting.html</a:t>
            </a:r>
            <a:endParaRPr lang="en-GB" kern="50" dirty="0">
              <a:solidFill>
                <a:srgbClr val="000080"/>
              </a:solidFill>
              <a:latin typeface="Arial"/>
              <a:ea typeface="SimSun"/>
              <a:cs typeface="Mangal"/>
            </a:endParaRPr>
          </a:p>
        </p:txBody>
      </p:sp>
      <p:sp>
        <p:nvSpPr>
          <p:cNvPr id="9" name="TextBox 8"/>
          <p:cNvSpPr txBox="1"/>
          <p:nvPr/>
        </p:nvSpPr>
        <p:spPr>
          <a:xfrm>
            <a:off x="684213" y="2108879"/>
            <a:ext cx="7831136" cy="1548721"/>
          </a:xfrm>
          <a:prstGeom prst="rect">
            <a:avLst/>
          </a:prstGeom>
          <a:solidFill>
            <a:srgbClr val="45807F"/>
          </a:solidFill>
        </p:spPr>
        <p:txBody>
          <a:bodyPr wrap="square" rtlCol="0" anchor="ctr" anchorCtr="0">
            <a:noAutofit/>
          </a:bodyPr>
          <a:lstStyle/>
          <a:p>
            <a:pPr algn="ctr"/>
            <a:r>
              <a:rPr lang="en-GB" sz="2200" dirty="0">
                <a:solidFill>
                  <a:srgbClr val="B9D9D8"/>
                </a:solidFill>
                <a:latin typeface="Trebuchet MS" panose="020B0603020202020204" pitchFamily="34" charset="0"/>
              </a:rPr>
              <a:t>Termite mounds 'capture wind energy in their special way'.</a:t>
            </a:r>
          </a:p>
          <a:p>
            <a:pPr algn="ctr"/>
            <a:r>
              <a:rPr lang="en-GB" sz="2000" dirty="0">
                <a:solidFill>
                  <a:srgbClr val="B9D9D8"/>
                </a:solidFill>
                <a:latin typeface="Trebuchet MS" panose="020B0603020202020204" pitchFamily="34" charset="0"/>
              </a:rPr>
              <a:t> </a:t>
            </a:r>
          </a:p>
          <a:p>
            <a:pPr algn="ctr"/>
            <a:r>
              <a:rPr lang="en-GB" sz="2200" dirty="0">
                <a:solidFill>
                  <a:srgbClr val="B9D9D8"/>
                </a:solidFill>
                <a:latin typeface="Trebuchet MS" panose="020B0603020202020204" pitchFamily="34" charset="0"/>
              </a:rPr>
              <a:t>What is the link to our theme of </a:t>
            </a:r>
            <a:r>
              <a:rPr lang="en-GB" sz="2200" dirty="0" smtClean="0">
                <a:solidFill>
                  <a:srgbClr val="B9D9D8"/>
                </a:solidFill>
                <a:latin typeface="Trebuchet MS" panose="020B0603020202020204" pitchFamily="34" charset="0"/>
              </a:rPr>
              <a:t>biomimicry</a:t>
            </a:r>
            <a:r>
              <a:rPr lang="en-GB" sz="2200" dirty="0">
                <a:solidFill>
                  <a:srgbClr val="B9D9D8"/>
                </a:solidFill>
                <a:latin typeface="Trebuchet MS" panose="020B0603020202020204" pitchFamily="34" charset="0"/>
              </a:rPr>
              <a:t>?</a:t>
            </a:r>
          </a:p>
        </p:txBody>
      </p:sp>
      <p:sp>
        <p:nvSpPr>
          <p:cNvPr id="18" name="Rectangle 17"/>
          <p:cNvSpPr/>
          <p:nvPr/>
        </p:nvSpPr>
        <p:spPr>
          <a:xfrm>
            <a:off x="684213" y="3940921"/>
            <a:ext cx="7831136" cy="1198637"/>
          </a:xfrm>
          <a:prstGeom prst="rect">
            <a:avLst/>
          </a:prstGeom>
          <a:solidFill>
            <a:schemeClr val="bg1"/>
          </a:solidFill>
        </p:spPr>
        <p:txBody>
          <a:bodyPr wrap="square" anchor="ctr" anchorCtr="0">
            <a:noAutofit/>
          </a:bodyPr>
          <a:lstStyle/>
          <a:p>
            <a:pPr lvl="0"/>
            <a:r>
              <a:rPr lang="en-GB" dirty="0">
                <a:solidFill>
                  <a:prstClr val="black"/>
                </a:solidFill>
                <a:latin typeface="Trebuchet MS" panose="020B0603020202020204" pitchFamily="34" charset="0"/>
              </a:rPr>
              <a:t>Scientists investigated how a termite mound maintains a constant temperature inside the nest chamber at the base of the mound when the temperature outside the mound fluctuates between 15 </a:t>
            </a:r>
            <a:r>
              <a:rPr lang="en-GB" dirty="0" smtClean="0">
                <a:solidFill>
                  <a:prstClr val="black"/>
                </a:solidFill>
                <a:latin typeface="Trebuchet MS" panose="020B0603020202020204" pitchFamily="34" charset="0"/>
              </a:rPr>
              <a:t>°C </a:t>
            </a:r>
            <a:r>
              <a:rPr lang="en-GB" dirty="0">
                <a:solidFill>
                  <a:prstClr val="black"/>
                </a:solidFill>
                <a:latin typeface="Trebuchet MS" panose="020B0603020202020204" pitchFamily="34" charset="0"/>
              </a:rPr>
              <a:t>– 30 </a:t>
            </a:r>
            <a:r>
              <a:rPr lang="en-GB" dirty="0" smtClean="0">
                <a:solidFill>
                  <a:prstClr val="black"/>
                </a:solidFill>
                <a:latin typeface="Trebuchet MS" panose="020B0603020202020204" pitchFamily="34" charset="0"/>
              </a:rPr>
              <a:t>°C</a:t>
            </a:r>
            <a:r>
              <a:rPr lang="en-GB" dirty="0">
                <a:solidFill>
                  <a:prstClr val="black"/>
                </a:solidFill>
                <a:latin typeface="Trebuchet MS" panose="020B0603020202020204" pitchFamily="34" charset="0"/>
              </a:rPr>
              <a:t>.</a:t>
            </a:r>
          </a:p>
        </p:txBody>
      </p:sp>
      <p:sp>
        <p:nvSpPr>
          <p:cNvPr id="24" name="Title 1"/>
          <p:cNvSpPr txBox="1">
            <a:spLocks/>
          </p:cNvSpPr>
          <p:nvPr/>
        </p:nvSpPr>
        <p:spPr>
          <a:xfrm>
            <a:off x="2579518" y="18502"/>
            <a:ext cx="6564482" cy="438698"/>
          </a:xfrm>
          <a:prstGeom prst="rect">
            <a:avLst/>
          </a:prstGeom>
        </p:spPr>
        <p:txBody>
          <a:bodyPr anchor="t" anchorCtr="0"/>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a:r>
              <a:rPr lang="en-GB" sz="2400" dirty="0">
                <a:solidFill>
                  <a:srgbClr val="45807F"/>
                </a:solidFill>
                <a:latin typeface="Trebuchet MS" panose="020B0603020202020204" pitchFamily="34" charset="0"/>
              </a:rPr>
              <a:t>2</a:t>
            </a:r>
            <a:r>
              <a:rPr lang="en-GB" sz="2400" dirty="0" smtClean="0">
                <a:solidFill>
                  <a:srgbClr val="45807F"/>
                </a:solidFill>
                <a:latin typeface="Trebuchet MS" panose="020B0603020202020204" pitchFamily="34" charset="0"/>
              </a:rPr>
              <a:t>.2: What can we learn from termite mounds?</a:t>
            </a:r>
            <a:endParaRPr lang="en-GB" sz="2400" dirty="0">
              <a:solidFill>
                <a:srgbClr val="45807F"/>
              </a:solidFill>
              <a:latin typeface="Trebuchet MS" panose="020B0603020202020204" pitchFamily="34" charset="0"/>
            </a:endParaRPr>
          </a:p>
        </p:txBody>
      </p:sp>
    </p:spTree>
    <p:extLst>
      <p:ext uri="{BB962C8B-B14F-4D97-AF65-F5344CB8AC3E}">
        <p14:creationId xmlns:p14="http://schemas.microsoft.com/office/powerpoint/2010/main" val="44268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p:nvPr/>
        </p:nvPicPr>
        <p:blipFill>
          <a:blip r:embed="rId3"/>
          <a:stretch>
            <a:fillRect/>
          </a:stretch>
        </p:blipFill>
        <p:spPr>
          <a:xfrm>
            <a:off x="2643397" y="1805151"/>
            <a:ext cx="4093644" cy="4059459"/>
          </a:xfrm>
          <a:prstGeom prst="rect">
            <a:avLst/>
          </a:prstGeom>
        </p:spPr>
      </p:pic>
      <p:sp>
        <p:nvSpPr>
          <p:cNvPr id="9" name="TextBox 8"/>
          <p:cNvSpPr txBox="1"/>
          <p:nvPr/>
        </p:nvSpPr>
        <p:spPr>
          <a:xfrm>
            <a:off x="684213" y="595384"/>
            <a:ext cx="4912546" cy="523968"/>
          </a:xfrm>
          <a:prstGeom prst="rect">
            <a:avLst/>
          </a:prstGeom>
          <a:solidFill>
            <a:srgbClr val="45807F"/>
          </a:solidFill>
        </p:spPr>
        <p:txBody>
          <a:bodyPr wrap="square" rtlCol="0" anchor="ctr" anchorCtr="0">
            <a:noAutofit/>
          </a:bodyPr>
          <a:lstStyle/>
          <a:p>
            <a:pPr algn="ctr"/>
            <a:r>
              <a:rPr lang="en-GB" sz="2400" b="1" dirty="0" smtClean="0">
                <a:solidFill>
                  <a:srgbClr val="B9D9D8"/>
                </a:solidFill>
                <a:latin typeface="Trebuchet MS" panose="020B0603020202020204" pitchFamily="34" charset="0"/>
              </a:rPr>
              <a:t>Cross section of a </a:t>
            </a:r>
            <a:r>
              <a:rPr lang="en-GB" sz="2400" b="1" smtClean="0">
                <a:solidFill>
                  <a:srgbClr val="B9D9D8"/>
                </a:solidFill>
                <a:latin typeface="Trebuchet MS" panose="020B0603020202020204" pitchFamily="34" charset="0"/>
              </a:rPr>
              <a:t>termite mound</a:t>
            </a:r>
            <a:endParaRPr lang="en-GB" sz="2800" b="1" dirty="0">
              <a:solidFill>
                <a:srgbClr val="B9D9D8"/>
              </a:solidFill>
              <a:latin typeface="Trebuchet MS" panose="020B0603020202020204" pitchFamily="34" charset="0"/>
            </a:endParaRPr>
          </a:p>
        </p:txBody>
      </p:sp>
      <p:sp>
        <p:nvSpPr>
          <p:cNvPr id="18" name="Rectangle 17"/>
          <p:cNvSpPr/>
          <p:nvPr/>
        </p:nvSpPr>
        <p:spPr>
          <a:xfrm>
            <a:off x="1031054" y="4776951"/>
            <a:ext cx="2437359" cy="472965"/>
          </a:xfrm>
          <a:prstGeom prst="rect">
            <a:avLst/>
          </a:prstGeom>
          <a:solidFill>
            <a:schemeClr val="bg1"/>
          </a:solidFill>
          <a:ln w="19050">
            <a:solidFill>
              <a:srgbClr val="45807F"/>
            </a:solidFill>
          </a:ln>
        </p:spPr>
        <p:txBody>
          <a:bodyPr wrap="square" anchor="ctr" anchorCtr="0">
            <a:noAutofit/>
          </a:bodyPr>
          <a:lstStyle/>
          <a:p>
            <a:pPr lvl="0"/>
            <a:r>
              <a:rPr lang="en-GB" dirty="0">
                <a:solidFill>
                  <a:prstClr val="black"/>
                </a:solidFill>
                <a:latin typeface="Trebuchet MS" panose="020B0603020202020204" pitchFamily="34" charset="0"/>
              </a:rPr>
              <a:t>termite nest chamber</a:t>
            </a:r>
          </a:p>
        </p:txBody>
      </p:sp>
      <p:sp>
        <p:nvSpPr>
          <p:cNvPr id="24" name="Title 1"/>
          <p:cNvSpPr txBox="1">
            <a:spLocks/>
          </p:cNvSpPr>
          <p:nvPr/>
        </p:nvSpPr>
        <p:spPr>
          <a:xfrm>
            <a:off x="2579518" y="18502"/>
            <a:ext cx="6564482" cy="438698"/>
          </a:xfrm>
          <a:prstGeom prst="rect">
            <a:avLst/>
          </a:prstGeom>
        </p:spPr>
        <p:txBody>
          <a:bodyPr anchor="t" anchorCtr="0"/>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a:r>
              <a:rPr lang="en-GB" sz="2400" dirty="0">
                <a:solidFill>
                  <a:srgbClr val="45807F"/>
                </a:solidFill>
                <a:latin typeface="Trebuchet MS" panose="020B0603020202020204" pitchFamily="34" charset="0"/>
              </a:rPr>
              <a:t>2</a:t>
            </a:r>
            <a:r>
              <a:rPr lang="en-GB" sz="2400" dirty="0" smtClean="0">
                <a:solidFill>
                  <a:srgbClr val="45807F"/>
                </a:solidFill>
                <a:latin typeface="Trebuchet MS" panose="020B0603020202020204" pitchFamily="34" charset="0"/>
              </a:rPr>
              <a:t>.2: What can we learn from termite mounds?</a:t>
            </a:r>
            <a:endParaRPr lang="en-GB" sz="2400" dirty="0">
              <a:solidFill>
                <a:srgbClr val="45807F"/>
              </a:solidFill>
              <a:latin typeface="Trebuchet MS" panose="020B0603020202020204" pitchFamily="34" charset="0"/>
            </a:endParaRPr>
          </a:p>
        </p:txBody>
      </p:sp>
      <p:sp>
        <p:nvSpPr>
          <p:cNvPr id="7" name="Rectangle 6"/>
          <p:cNvSpPr/>
          <p:nvPr/>
        </p:nvSpPr>
        <p:spPr>
          <a:xfrm>
            <a:off x="6086530" y="1450427"/>
            <a:ext cx="1717401" cy="709449"/>
          </a:xfrm>
          <a:prstGeom prst="rect">
            <a:avLst/>
          </a:prstGeom>
          <a:solidFill>
            <a:schemeClr val="bg1"/>
          </a:solidFill>
          <a:ln w="19050">
            <a:solidFill>
              <a:srgbClr val="45807F"/>
            </a:solidFill>
          </a:ln>
        </p:spPr>
        <p:txBody>
          <a:bodyPr wrap="square" anchor="ctr" anchorCtr="0">
            <a:noAutofit/>
          </a:bodyPr>
          <a:lstStyle/>
          <a:p>
            <a:pPr lvl="0"/>
            <a:r>
              <a:rPr lang="en-GB" dirty="0">
                <a:solidFill>
                  <a:prstClr val="black"/>
                </a:solidFill>
                <a:latin typeface="Trebuchet MS" panose="020B0603020202020204" pitchFamily="34" charset="0"/>
              </a:rPr>
              <a:t>warm air rising </a:t>
            </a:r>
          </a:p>
          <a:p>
            <a:pPr lvl="0"/>
            <a:r>
              <a:rPr lang="en-GB" dirty="0">
                <a:solidFill>
                  <a:prstClr val="black"/>
                </a:solidFill>
                <a:latin typeface="Trebuchet MS" panose="020B0603020202020204" pitchFamily="34" charset="0"/>
              </a:rPr>
              <a:t>by convection</a:t>
            </a:r>
          </a:p>
        </p:txBody>
      </p:sp>
      <p:sp>
        <p:nvSpPr>
          <p:cNvPr id="10" name="Rectangle 9"/>
          <p:cNvSpPr/>
          <p:nvPr/>
        </p:nvSpPr>
        <p:spPr>
          <a:xfrm>
            <a:off x="898634" y="1734207"/>
            <a:ext cx="2737944" cy="614856"/>
          </a:xfrm>
          <a:prstGeom prst="rect">
            <a:avLst/>
          </a:prstGeom>
          <a:solidFill>
            <a:schemeClr val="bg1"/>
          </a:solidFill>
          <a:ln w="19050">
            <a:solidFill>
              <a:srgbClr val="45807F"/>
            </a:solidFill>
          </a:ln>
        </p:spPr>
        <p:txBody>
          <a:bodyPr wrap="square" anchor="ctr" anchorCtr="0">
            <a:noAutofit/>
          </a:bodyPr>
          <a:lstStyle/>
          <a:p>
            <a:pPr lvl="0"/>
            <a:r>
              <a:rPr lang="en-GB" dirty="0">
                <a:solidFill>
                  <a:prstClr val="black"/>
                </a:solidFill>
                <a:latin typeface="Trebuchet MS" panose="020B0603020202020204" pitchFamily="34" charset="0"/>
              </a:rPr>
              <a:t>conduction of heat </a:t>
            </a:r>
          </a:p>
          <a:p>
            <a:pPr lvl="0"/>
            <a:r>
              <a:rPr lang="en-GB" dirty="0">
                <a:solidFill>
                  <a:prstClr val="black"/>
                </a:solidFill>
                <a:latin typeface="Trebuchet MS" panose="020B0603020202020204" pitchFamily="34" charset="0"/>
              </a:rPr>
              <a:t>through walls of mound</a:t>
            </a:r>
          </a:p>
        </p:txBody>
      </p:sp>
      <p:sp>
        <p:nvSpPr>
          <p:cNvPr id="11" name="Rectangle 10"/>
          <p:cNvSpPr/>
          <p:nvPr/>
        </p:nvSpPr>
        <p:spPr>
          <a:xfrm>
            <a:off x="1261241" y="3247697"/>
            <a:ext cx="2074752" cy="472965"/>
          </a:xfrm>
          <a:prstGeom prst="rect">
            <a:avLst/>
          </a:prstGeom>
          <a:solidFill>
            <a:schemeClr val="bg1"/>
          </a:solidFill>
          <a:ln w="19050">
            <a:solidFill>
              <a:srgbClr val="45807F"/>
            </a:solidFill>
          </a:ln>
        </p:spPr>
        <p:txBody>
          <a:bodyPr wrap="square" anchor="ctr" anchorCtr="0">
            <a:noAutofit/>
          </a:bodyPr>
          <a:lstStyle/>
          <a:p>
            <a:pPr lvl="0"/>
            <a:r>
              <a:rPr lang="en-GB" dirty="0">
                <a:solidFill>
                  <a:prstClr val="black"/>
                </a:solidFill>
                <a:latin typeface="Trebuchet MS" panose="020B0603020202020204" pitchFamily="34" charset="0"/>
              </a:rPr>
              <a:t>cooler air sinking</a:t>
            </a:r>
          </a:p>
        </p:txBody>
      </p:sp>
      <p:sp>
        <p:nvSpPr>
          <p:cNvPr id="12" name="Rectangle 11"/>
          <p:cNvSpPr/>
          <p:nvPr/>
        </p:nvSpPr>
        <p:spPr>
          <a:xfrm>
            <a:off x="6186338" y="2490951"/>
            <a:ext cx="1844565" cy="472965"/>
          </a:xfrm>
          <a:prstGeom prst="rect">
            <a:avLst/>
          </a:prstGeom>
          <a:solidFill>
            <a:schemeClr val="bg1"/>
          </a:solidFill>
          <a:ln w="19050">
            <a:solidFill>
              <a:srgbClr val="45807F"/>
            </a:solidFill>
          </a:ln>
        </p:spPr>
        <p:txBody>
          <a:bodyPr wrap="square" anchor="ctr" anchorCtr="0">
            <a:noAutofit/>
          </a:bodyPr>
          <a:lstStyle/>
          <a:p>
            <a:pPr lvl="0"/>
            <a:r>
              <a:rPr lang="en-GB" dirty="0">
                <a:solidFill>
                  <a:prstClr val="black"/>
                </a:solidFill>
                <a:latin typeface="Trebuchet MS" panose="020B0603020202020204" pitchFamily="34" charset="0"/>
              </a:rPr>
              <a:t>central chimney</a:t>
            </a:r>
          </a:p>
        </p:txBody>
      </p:sp>
      <p:sp>
        <p:nvSpPr>
          <p:cNvPr id="13" name="Rectangle 12"/>
          <p:cNvSpPr/>
          <p:nvPr/>
        </p:nvSpPr>
        <p:spPr>
          <a:xfrm>
            <a:off x="6328232" y="3247697"/>
            <a:ext cx="1702671" cy="472965"/>
          </a:xfrm>
          <a:prstGeom prst="rect">
            <a:avLst/>
          </a:prstGeom>
          <a:solidFill>
            <a:schemeClr val="bg1"/>
          </a:solidFill>
          <a:ln w="19050">
            <a:solidFill>
              <a:srgbClr val="45807F"/>
            </a:solidFill>
          </a:ln>
        </p:spPr>
        <p:txBody>
          <a:bodyPr wrap="square" anchor="ctr" anchorCtr="0">
            <a:noAutofit/>
          </a:bodyPr>
          <a:lstStyle/>
          <a:p>
            <a:pPr lvl="0"/>
            <a:r>
              <a:rPr lang="en-GB" dirty="0">
                <a:solidFill>
                  <a:prstClr val="black"/>
                </a:solidFill>
                <a:latin typeface="Trebuchet MS" panose="020B0603020202020204" pitchFamily="34" charset="0"/>
              </a:rPr>
              <a:t>porous surface</a:t>
            </a:r>
          </a:p>
        </p:txBody>
      </p:sp>
      <p:sp>
        <p:nvSpPr>
          <p:cNvPr id="14" name="Rectangle 13"/>
          <p:cNvSpPr/>
          <p:nvPr/>
        </p:nvSpPr>
        <p:spPr>
          <a:xfrm>
            <a:off x="6520429" y="3957143"/>
            <a:ext cx="1873081" cy="693685"/>
          </a:xfrm>
          <a:prstGeom prst="rect">
            <a:avLst/>
          </a:prstGeom>
          <a:solidFill>
            <a:schemeClr val="bg1"/>
          </a:solidFill>
          <a:ln w="19050">
            <a:solidFill>
              <a:srgbClr val="45807F"/>
            </a:solidFill>
          </a:ln>
        </p:spPr>
        <p:txBody>
          <a:bodyPr wrap="square" anchor="ctr" anchorCtr="0">
            <a:noAutofit/>
          </a:bodyPr>
          <a:lstStyle/>
          <a:p>
            <a:pPr lvl="0"/>
            <a:r>
              <a:rPr lang="en-GB" dirty="0" smtClean="0">
                <a:solidFill>
                  <a:prstClr val="black"/>
                </a:solidFill>
                <a:latin typeface="Trebuchet MS" panose="020B0603020202020204" pitchFamily="34" charset="0"/>
              </a:rPr>
              <a:t>fresh </a:t>
            </a:r>
            <a:r>
              <a:rPr lang="en-GB" dirty="0">
                <a:solidFill>
                  <a:prstClr val="black"/>
                </a:solidFill>
                <a:latin typeface="Trebuchet MS" panose="020B0603020202020204" pitchFamily="34" charset="0"/>
              </a:rPr>
              <a:t>air drawn into mound</a:t>
            </a:r>
          </a:p>
        </p:txBody>
      </p:sp>
      <p:sp>
        <p:nvSpPr>
          <p:cNvPr id="15" name="Rectangle 14"/>
          <p:cNvSpPr/>
          <p:nvPr/>
        </p:nvSpPr>
        <p:spPr>
          <a:xfrm>
            <a:off x="5776085" y="5178970"/>
            <a:ext cx="2617425" cy="465086"/>
          </a:xfrm>
          <a:prstGeom prst="rect">
            <a:avLst/>
          </a:prstGeom>
          <a:solidFill>
            <a:schemeClr val="bg1"/>
          </a:solidFill>
          <a:ln w="19050">
            <a:solidFill>
              <a:srgbClr val="45807F"/>
            </a:solidFill>
          </a:ln>
        </p:spPr>
        <p:txBody>
          <a:bodyPr wrap="square" anchor="ctr" anchorCtr="0">
            <a:noAutofit/>
          </a:bodyPr>
          <a:lstStyle/>
          <a:p>
            <a:pPr lvl="0"/>
            <a:r>
              <a:rPr lang="en-GB" dirty="0">
                <a:solidFill>
                  <a:prstClr val="black"/>
                </a:solidFill>
                <a:latin typeface="Trebuchet MS" panose="020B0603020202020204" pitchFamily="34" charset="0"/>
              </a:rPr>
              <a:t>warmed by respiration</a:t>
            </a:r>
          </a:p>
        </p:txBody>
      </p:sp>
    </p:spTree>
    <p:extLst>
      <p:ext uri="{BB962C8B-B14F-4D97-AF65-F5344CB8AC3E}">
        <p14:creationId xmlns:p14="http://schemas.microsoft.com/office/powerpoint/2010/main" val="164318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 grpId="0" animBg="1"/>
      <p:bldP spid="10" grpId="0" animBg="1"/>
      <p:bldP spid="11" grpId="0" animBg="1"/>
      <p:bldP spid="12"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4213" y="753047"/>
            <a:ext cx="7831136" cy="1477328"/>
          </a:xfrm>
          <a:prstGeom prst="rect">
            <a:avLst/>
          </a:prstGeom>
          <a:solidFill>
            <a:schemeClr val="bg1"/>
          </a:solidFill>
        </p:spPr>
        <p:txBody>
          <a:bodyPr wrap="square" rtlCol="0">
            <a:spAutoFit/>
          </a:bodyPr>
          <a:lstStyle/>
          <a:p>
            <a:r>
              <a:rPr lang="en-GB" dirty="0">
                <a:latin typeface="Trebuchet MS" panose="020B0603020202020204" pitchFamily="34" charset="0"/>
              </a:rPr>
              <a:t>Architect, Mick Pearce designed this building in 1993.  It was based on the idea at the time that termite mounds kept cool by the convection of warm air upwards through the mound.  Heat is lost from the rising air by conduction through the walls of the mound and it sinks back down as it cools.</a:t>
            </a:r>
          </a:p>
        </p:txBody>
      </p:sp>
      <p:sp>
        <p:nvSpPr>
          <p:cNvPr id="18" name="Rectangle 17"/>
          <p:cNvSpPr/>
          <p:nvPr/>
        </p:nvSpPr>
        <p:spPr>
          <a:xfrm>
            <a:off x="684213" y="2351851"/>
            <a:ext cx="7831136" cy="646331"/>
          </a:xfrm>
          <a:prstGeom prst="rect">
            <a:avLst/>
          </a:prstGeom>
          <a:solidFill>
            <a:schemeClr val="bg1"/>
          </a:solidFill>
        </p:spPr>
        <p:txBody>
          <a:bodyPr wrap="square">
            <a:spAutoFit/>
          </a:bodyPr>
          <a:lstStyle/>
          <a:p>
            <a:pPr lvl="0"/>
            <a:r>
              <a:rPr lang="en-GB" dirty="0">
                <a:solidFill>
                  <a:prstClr val="black"/>
                </a:solidFill>
                <a:latin typeface="Trebuchet MS" panose="020B0603020202020204" pitchFamily="34" charset="0"/>
              </a:rPr>
              <a:t>Some of the warm rising air leaves the porous mound and fresh air is drawn into the nest at ground level.</a:t>
            </a:r>
          </a:p>
        </p:txBody>
      </p:sp>
      <p:sp>
        <p:nvSpPr>
          <p:cNvPr id="24" name="Title 1"/>
          <p:cNvSpPr txBox="1">
            <a:spLocks/>
          </p:cNvSpPr>
          <p:nvPr/>
        </p:nvSpPr>
        <p:spPr>
          <a:xfrm>
            <a:off x="2579518" y="18502"/>
            <a:ext cx="6564482" cy="438698"/>
          </a:xfrm>
          <a:prstGeom prst="rect">
            <a:avLst/>
          </a:prstGeom>
        </p:spPr>
        <p:txBody>
          <a:bodyPr anchor="t" anchorCtr="0"/>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a:r>
              <a:rPr lang="en-GB" sz="2400" dirty="0">
                <a:solidFill>
                  <a:srgbClr val="45807F"/>
                </a:solidFill>
                <a:latin typeface="Trebuchet MS" panose="020B0603020202020204" pitchFamily="34" charset="0"/>
              </a:rPr>
              <a:t>2</a:t>
            </a:r>
            <a:r>
              <a:rPr lang="en-GB" sz="2400" dirty="0" smtClean="0">
                <a:solidFill>
                  <a:srgbClr val="45807F"/>
                </a:solidFill>
                <a:latin typeface="Trebuchet MS" panose="020B0603020202020204" pitchFamily="34" charset="0"/>
              </a:rPr>
              <a:t>.2: What can we learn from termite mounds?</a:t>
            </a:r>
            <a:endParaRPr lang="en-GB" sz="2400" dirty="0">
              <a:solidFill>
                <a:srgbClr val="45807F"/>
              </a:solidFill>
              <a:latin typeface="Trebuchet MS" panose="020B0603020202020204" pitchFamily="34" charset="0"/>
            </a:endParaRPr>
          </a:p>
        </p:txBody>
      </p:sp>
      <p:sp>
        <p:nvSpPr>
          <p:cNvPr id="6" name="Rectangle 5"/>
          <p:cNvSpPr/>
          <p:nvPr/>
        </p:nvSpPr>
        <p:spPr>
          <a:xfrm>
            <a:off x="684213" y="3092764"/>
            <a:ext cx="7831136" cy="923330"/>
          </a:xfrm>
          <a:prstGeom prst="rect">
            <a:avLst/>
          </a:prstGeom>
          <a:solidFill>
            <a:schemeClr val="bg1"/>
          </a:solidFill>
        </p:spPr>
        <p:txBody>
          <a:bodyPr wrap="square">
            <a:spAutoFit/>
          </a:bodyPr>
          <a:lstStyle/>
          <a:p>
            <a:pPr lvl="0"/>
            <a:r>
              <a:rPr lang="en-GB" dirty="0">
                <a:solidFill>
                  <a:prstClr val="black"/>
                </a:solidFill>
                <a:latin typeface="Trebuchet MS" panose="020B0603020202020204" pitchFamily="34" charset="0"/>
              </a:rPr>
              <a:t>The </a:t>
            </a:r>
            <a:r>
              <a:rPr lang="en-GB" dirty="0" err="1">
                <a:solidFill>
                  <a:prstClr val="black"/>
                </a:solidFill>
                <a:latin typeface="Trebuchet MS" panose="020B0603020202020204" pitchFamily="34" charset="0"/>
              </a:rPr>
              <a:t>Eastgate</a:t>
            </a:r>
            <a:r>
              <a:rPr lang="en-GB" dirty="0">
                <a:solidFill>
                  <a:prstClr val="black"/>
                </a:solidFill>
                <a:latin typeface="Trebuchet MS" panose="020B0603020202020204" pitchFamily="34" charset="0"/>
              </a:rPr>
              <a:t> centre works very well but scientists have since discovered that the movement of air inside a termite mound is much more complicated.</a:t>
            </a:r>
          </a:p>
        </p:txBody>
      </p:sp>
      <p:pic>
        <p:nvPicPr>
          <p:cNvPr id="1026" name="Picture 2" descr="http://upload.wikimedia.org/wikipedia/commons/1/1e/Eastgate_Centre,_Harare,_Zimbabw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1705" y="4110676"/>
            <a:ext cx="3196151" cy="2129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90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4213" y="753047"/>
            <a:ext cx="7831136" cy="697382"/>
          </a:xfrm>
          <a:prstGeom prst="rect">
            <a:avLst/>
          </a:prstGeom>
          <a:solidFill>
            <a:schemeClr val="bg1"/>
          </a:solidFill>
        </p:spPr>
        <p:txBody>
          <a:bodyPr wrap="square" rtlCol="0">
            <a:noAutofit/>
          </a:bodyPr>
          <a:lstStyle/>
          <a:p>
            <a:r>
              <a:rPr lang="en-GB" dirty="0">
                <a:latin typeface="Trebuchet MS" panose="020B0603020202020204" pitchFamily="34" charset="0"/>
              </a:rPr>
              <a:t>Watch first 2:12 minutes of homework </a:t>
            </a:r>
            <a:r>
              <a:rPr lang="en-GB" dirty="0" smtClean="0">
                <a:latin typeface="Trebuchet MS" panose="020B0603020202020204" pitchFamily="34" charset="0"/>
              </a:rPr>
              <a:t>clip:</a:t>
            </a:r>
            <a:endParaRPr lang="en-GB" dirty="0">
              <a:latin typeface="Trebuchet MS" panose="020B0603020202020204" pitchFamily="34" charset="0"/>
            </a:endParaRPr>
          </a:p>
          <a:p>
            <a:r>
              <a:rPr lang="en-GB" kern="50" dirty="0" smtClean="0">
                <a:solidFill>
                  <a:srgbClr val="000080"/>
                </a:solidFill>
                <a:latin typeface="Arial"/>
                <a:ea typeface="SimSun"/>
                <a:cs typeface="Mangal"/>
                <a:hlinkClick r:id="rId3"/>
              </a:rPr>
              <a:t>youtube.com/</a:t>
            </a:r>
            <a:r>
              <a:rPr lang="en-GB" kern="50" dirty="0" err="1" smtClean="0">
                <a:solidFill>
                  <a:srgbClr val="000080"/>
                </a:solidFill>
                <a:latin typeface="Arial"/>
                <a:ea typeface="SimSun"/>
                <a:cs typeface="Mangal"/>
                <a:hlinkClick r:id="rId3"/>
              </a:rPr>
              <a:t>watch?v</a:t>
            </a:r>
            <a:r>
              <a:rPr lang="en-GB" kern="50" dirty="0" smtClean="0">
                <a:solidFill>
                  <a:srgbClr val="000080"/>
                </a:solidFill>
                <a:latin typeface="Arial"/>
                <a:ea typeface="SimSun"/>
                <a:cs typeface="Mangal"/>
                <a:hlinkClick r:id="rId3"/>
              </a:rPr>
              <a:t>=xGaT0B__2DM</a:t>
            </a:r>
            <a:endParaRPr lang="en-GB" kern="50" dirty="0" smtClean="0">
              <a:solidFill>
                <a:srgbClr val="000080"/>
              </a:solidFill>
              <a:latin typeface="Arial"/>
              <a:ea typeface="SimSun"/>
              <a:cs typeface="Mangal"/>
            </a:endParaRPr>
          </a:p>
        </p:txBody>
      </p:sp>
      <p:sp>
        <p:nvSpPr>
          <p:cNvPr id="9" name="TextBox 8"/>
          <p:cNvSpPr txBox="1"/>
          <p:nvPr/>
        </p:nvSpPr>
        <p:spPr>
          <a:xfrm>
            <a:off x="684213" y="5261948"/>
            <a:ext cx="7831136" cy="830997"/>
          </a:xfrm>
          <a:prstGeom prst="rect">
            <a:avLst/>
          </a:prstGeom>
          <a:solidFill>
            <a:srgbClr val="45807F"/>
          </a:solidFill>
        </p:spPr>
        <p:txBody>
          <a:bodyPr wrap="square" rtlCol="0">
            <a:spAutoFit/>
          </a:bodyPr>
          <a:lstStyle/>
          <a:p>
            <a:pPr algn="ctr"/>
            <a:r>
              <a:rPr lang="en-GB" sz="2400" dirty="0">
                <a:solidFill>
                  <a:srgbClr val="B9D9D8"/>
                </a:solidFill>
                <a:latin typeface="Trebuchet MS" panose="020B0603020202020204" pitchFamily="34" charset="0"/>
              </a:rPr>
              <a:t>Q. What could scientists and architects do with this new knowledge?</a:t>
            </a:r>
          </a:p>
        </p:txBody>
      </p:sp>
      <p:sp>
        <p:nvSpPr>
          <p:cNvPr id="18" name="Rectangle 17"/>
          <p:cNvSpPr/>
          <p:nvPr/>
        </p:nvSpPr>
        <p:spPr>
          <a:xfrm>
            <a:off x="684213" y="2378198"/>
            <a:ext cx="7831136" cy="1200329"/>
          </a:xfrm>
          <a:prstGeom prst="rect">
            <a:avLst/>
          </a:prstGeom>
          <a:solidFill>
            <a:schemeClr val="bg1"/>
          </a:solidFill>
        </p:spPr>
        <p:txBody>
          <a:bodyPr wrap="square">
            <a:spAutoFit/>
          </a:bodyPr>
          <a:lstStyle/>
          <a:p>
            <a:pPr lvl="0"/>
            <a:r>
              <a:rPr lang="en-GB" b="1" dirty="0">
                <a:solidFill>
                  <a:prstClr val="black"/>
                </a:solidFill>
                <a:latin typeface="Trebuchet MS" panose="020B0603020202020204" pitchFamily="34" charset="0"/>
              </a:rPr>
              <a:t>To harness the wind.</a:t>
            </a:r>
          </a:p>
          <a:p>
            <a:pPr lvl="0"/>
            <a:r>
              <a:rPr lang="en-GB" dirty="0" smtClean="0">
                <a:solidFill>
                  <a:prstClr val="black"/>
                </a:solidFill>
                <a:latin typeface="Trebuchet MS" panose="020B0603020202020204" pitchFamily="34" charset="0"/>
              </a:rPr>
              <a:t>Wind </a:t>
            </a:r>
            <a:r>
              <a:rPr lang="en-GB" dirty="0">
                <a:solidFill>
                  <a:prstClr val="black"/>
                </a:solidFill>
                <a:latin typeface="Trebuchet MS" panose="020B0603020202020204" pitchFamily="34" charset="0"/>
              </a:rPr>
              <a:t>has a big role. Wind hitting the windward side of the termite mound drives oxygen-rich air through its porous exterior and into the mound’s tunnels. Stale, carbon-dioxide-rich air is sucked out the leeward side.</a:t>
            </a:r>
          </a:p>
        </p:txBody>
      </p:sp>
      <p:sp>
        <p:nvSpPr>
          <p:cNvPr id="24" name="Title 1"/>
          <p:cNvSpPr txBox="1">
            <a:spLocks/>
          </p:cNvSpPr>
          <p:nvPr/>
        </p:nvSpPr>
        <p:spPr>
          <a:xfrm>
            <a:off x="2579518" y="18502"/>
            <a:ext cx="6564482" cy="438698"/>
          </a:xfrm>
          <a:prstGeom prst="rect">
            <a:avLst/>
          </a:prstGeom>
        </p:spPr>
        <p:txBody>
          <a:bodyPr anchor="t" anchorCtr="0"/>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a:r>
              <a:rPr lang="en-GB" sz="2400" dirty="0">
                <a:solidFill>
                  <a:srgbClr val="45807F"/>
                </a:solidFill>
                <a:latin typeface="Trebuchet MS" panose="020B0603020202020204" pitchFamily="34" charset="0"/>
              </a:rPr>
              <a:t>2</a:t>
            </a:r>
            <a:r>
              <a:rPr lang="en-GB" sz="2400" dirty="0" smtClean="0">
                <a:solidFill>
                  <a:srgbClr val="45807F"/>
                </a:solidFill>
                <a:latin typeface="Trebuchet MS" panose="020B0603020202020204" pitchFamily="34" charset="0"/>
              </a:rPr>
              <a:t>.2: What can we learn from termite mounds?</a:t>
            </a:r>
            <a:endParaRPr lang="en-GB" sz="2400" dirty="0">
              <a:solidFill>
                <a:srgbClr val="45807F"/>
              </a:solidFill>
              <a:latin typeface="Trebuchet MS" panose="020B0603020202020204" pitchFamily="34" charset="0"/>
            </a:endParaRPr>
          </a:p>
        </p:txBody>
      </p:sp>
      <p:sp>
        <p:nvSpPr>
          <p:cNvPr id="6" name="TextBox 5"/>
          <p:cNvSpPr txBox="1"/>
          <p:nvPr/>
        </p:nvSpPr>
        <p:spPr>
          <a:xfrm>
            <a:off x="684213" y="1691975"/>
            <a:ext cx="7831136" cy="444677"/>
          </a:xfrm>
          <a:prstGeom prst="rect">
            <a:avLst/>
          </a:prstGeom>
          <a:solidFill>
            <a:srgbClr val="45807F"/>
          </a:solidFill>
        </p:spPr>
        <p:txBody>
          <a:bodyPr wrap="square" rtlCol="0" anchor="ctr" anchorCtr="0">
            <a:noAutofit/>
          </a:bodyPr>
          <a:lstStyle/>
          <a:p>
            <a:pPr algn="ctr"/>
            <a:r>
              <a:rPr lang="en-GB" sz="2200" dirty="0">
                <a:solidFill>
                  <a:srgbClr val="B9D9D8"/>
                </a:solidFill>
                <a:latin typeface="Trebuchet MS" panose="020B0603020202020204" pitchFamily="34" charset="0"/>
              </a:rPr>
              <a:t>What is the main purpose of the termite mound</a:t>
            </a:r>
            <a:r>
              <a:rPr lang="en-GB" sz="2200" dirty="0" smtClean="0">
                <a:solidFill>
                  <a:srgbClr val="B9D9D8"/>
                </a:solidFill>
                <a:latin typeface="Trebuchet MS" panose="020B0603020202020204" pitchFamily="34" charset="0"/>
              </a:rPr>
              <a:t>?</a:t>
            </a:r>
            <a:endParaRPr lang="en-GB" sz="2200" dirty="0">
              <a:solidFill>
                <a:srgbClr val="B9D9D8"/>
              </a:solidFill>
              <a:latin typeface="Trebuchet MS" panose="020B0603020202020204" pitchFamily="34" charset="0"/>
            </a:endParaRPr>
          </a:p>
        </p:txBody>
      </p:sp>
      <p:sp>
        <p:nvSpPr>
          <p:cNvPr id="7" name="Rectangle 6"/>
          <p:cNvSpPr/>
          <p:nvPr/>
        </p:nvSpPr>
        <p:spPr>
          <a:xfrm>
            <a:off x="684213" y="4097072"/>
            <a:ext cx="7831136" cy="923330"/>
          </a:xfrm>
          <a:prstGeom prst="rect">
            <a:avLst/>
          </a:prstGeom>
          <a:solidFill>
            <a:schemeClr val="bg1"/>
          </a:solidFill>
        </p:spPr>
        <p:txBody>
          <a:bodyPr wrap="square">
            <a:spAutoFit/>
          </a:bodyPr>
          <a:lstStyle/>
          <a:p>
            <a:pPr lvl="0"/>
            <a:r>
              <a:rPr lang="en-GB" dirty="0">
                <a:solidFill>
                  <a:prstClr val="black"/>
                </a:solidFill>
                <a:latin typeface="Trebuchet MS" panose="020B0603020202020204" pitchFamily="34" charset="0"/>
              </a:rPr>
              <a:t>Architect, Mike Pearce did not have this knowledge when he designed the </a:t>
            </a:r>
            <a:r>
              <a:rPr lang="en-GB" dirty="0" err="1">
                <a:solidFill>
                  <a:prstClr val="black"/>
                </a:solidFill>
                <a:latin typeface="Trebuchet MS" panose="020B0603020202020204" pitchFamily="34" charset="0"/>
              </a:rPr>
              <a:t>Eastgate</a:t>
            </a:r>
            <a:r>
              <a:rPr lang="en-GB" dirty="0">
                <a:solidFill>
                  <a:prstClr val="black"/>
                </a:solidFill>
                <a:latin typeface="Trebuchet MS" panose="020B0603020202020204" pitchFamily="34" charset="0"/>
              </a:rPr>
              <a:t> centre but the building still functions very well, keeping a constant cool temperature without using much air conditioning.</a:t>
            </a:r>
          </a:p>
        </p:txBody>
      </p:sp>
    </p:spTree>
    <p:extLst>
      <p:ext uri="{BB962C8B-B14F-4D97-AF65-F5344CB8AC3E}">
        <p14:creationId xmlns:p14="http://schemas.microsoft.com/office/powerpoint/2010/main" val="421622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4213" y="753046"/>
            <a:ext cx="7831136" cy="2321230"/>
          </a:xfrm>
          <a:prstGeom prst="rect">
            <a:avLst/>
          </a:prstGeom>
          <a:solidFill>
            <a:schemeClr val="bg1"/>
          </a:solidFill>
        </p:spPr>
        <p:txBody>
          <a:bodyPr wrap="square" rtlCol="0">
            <a:noAutofit/>
          </a:bodyPr>
          <a:lstStyle/>
          <a:p>
            <a:r>
              <a:rPr lang="en-GB" dirty="0">
                <a:latin typeface="Trebuchet MS" panose="020B0603020202020204" pitchFamily="34" charset="0"/>
              </a:rPr>
              <a:t>Watch the clip about the CH2 in Melbourne – a later design by the same architect.  </a:t>
            </a:r>
          </a:p>
          <a:p>
            <a:endParaRPr lang="en-GB" dirty="0">
              <a:latin typeface="Trebuchet MS" panose="020B0603020202020204" pitchFamily="34" charset="0"/>
            </a:endParaRPr>
          </a:p>
          <a:p>
            <a:r>
              <a:rPr lang="en-GB" dirty="0">
                <a:latin typeface="Trebuchet MS" panose="020B0603020202020204" pitchFamily="34" charset="0"/>
              </a:rPr>
              <a:t>You will be asked about the special features of this new design at the end of the lesson. </a:t>
            </a:r>
          </a:p>
          <a:p>
            <a:endParaRPr lang="en-GB" dirty="0">
              <a:latin typeface="Trebuchet MS" panose="020B0603020202020204" pitchFamily="34" charset="0"/>
            </a:endParaRPr>
          </a:p>
          <a:p>
            <a:r>
              <a:rPr lang="en-GB" kern="50" dirty="0" smtClean="0">
                <a:solidFill>
                  <a:srgbClr val="000080"/>
                </a:solidFill>
                <a:latin typeface="Arial"/>
                <a:ea typeface="SimSun"/>
                <a:cs typeface="Mangal"/>
                <a:hlinkClick r:id="rId3"/>
              </a:rPr>
              <a:t>youtube.com/</a:t>
            </a:r>
            <a:r>
              <a:rPr lang="en-GB" kern="50" dirty="0" err="1" smtClean="0">
                <a:solidFill>
                  <a:srgbClr val="000080"/>
                </a:solidFill>
                <a:latin typeface="Arial"/>
                <a:ea typeface="SimSun"/>
                <a:cs typeface="Mangal"/>
                <a:hlinkClick r:id="rId3"/>
              </a:rPr>
              <a:t>watch?gl</a:t>
            </a:r>
            <a:r>
              <a:rPr lang="en-GB" kern="50" dirty="0" smtClean="0">
                <a:solidFill>
                  <a:srgbClr val="000080"/>
                </a:solidFill>
                <a:latin typeface="Arial"/>
                <a:ea typeface="SimSun"/>
                <a:cs typeface="Mangal"/>
                <a:hlinkClick r:id="rId3"/>
              </a:rPr>
              <a:t>=</a:t>
            </a:r>
            <a:r>
              <a:rPr lang="en-GB" kern="50" dirty="0" err="1" smtClean="0">
                <a:solidFill>
                  <a:srgbClr val="000080"/>
                </a:solidFill>
                <a:latin typeface="Arial"/>
                <a:ea typeface="SimSun"/>
                <a:cs typeface="Mangal"/>
                <a:hlinkClick r:id="rId3"/>
              </a:rPr>
              <a:t>AU&amp;hl</a:t>
            </a:r>
            <a:r>
              <a:rPr lang="en-GB" kern="50" dirty="0" smtClean="0">
                <a:solidFill>
                  <a:srgbClr val="000080"/>
                </a:solidFill>
                <a:latin typeface="Arial"/>
                <a:ea typeface="SimSun"/>
                <a:cs typeface="Mangal"/>
                <a:hlinkClick r:id="rId3"/>
              </a:rPr>
              <a:t>=</a:t>
            </a:r>
            <a:r>
              <a:rPr lang="en-GB" kern="50" dirty="0" err="1" smtClean="0">
                <a:solidFill>
                  <a:srgbClr val="000080"/>
                </a:solidFill>
                <a:latin typeface="Arial"/>
                <a:ea typeface="SimSun"/>
                <a:cs typeface="Mangal"/>
                <a:hlinkClick r:id="rId3"/>
              </a:rPr>
              <a:t>en-GB&amp;v</a:t>
            </a:r>
            <a:r>
              <a:rPr lang="en-GB" kern="50" dirty="0" smtClean="0">
                <a:solidFill>
                  <a:srgbClr val="000080"/>
                </a:solidFill>
                <a:latin typeface="Arial"/>
                <a:ea typeface="SimSun"/>
                <a:cs typeface="Mangal"/>
                <a:hlinkClick r:id="rId3"/>
              </a:rPr>
              <a:t>=N1CkwnqrYrE</a:t>
            </a:r>
            <a:endParaRPr lang="en-GB" kern="50" dirty="0" smtClean="0">
              <a:solidFill>
                <a:srgbClr val="000080"/>
              </a:solidFill>
              <a:latin typeface="Arial"/>
              <a:ea typeface="SimSun"/>
              <a:cs typeface="Mangal"/>
            </a:endParaRPr>
          </a:p>
          <a:p>
            <a:endParaRPr lang="en-GB" kern="50" dirty="0">
              <a:solidFill>
                <a:srgbClr val="000080"/>
              </a:solidFill>
              <a:latin typeface="Arial"/>
              <a:ea typeface="SimSun"/>
              <a:cs typeface="Mangal"/>
            </a:endParaRPr>
          </a:p>
          <a:p>
            <a:endParaRPr lang="en-GB" kern="50" dirty="0">
              <a:solidFill>
                <a:srgbClr val="000080"/>
              </a:solidFill>
              <a:latin typeface="Arial"/>
              <a:ea typeface="SimSun"/>
              <a:cs typeface="Mangal"/>
            </a:endParaRPr>
          </a:p>
        </p:txBody>
      </p:sp>
      <p:sp>
        <p:nvSpPr>
          <p:cNvPr id="24" name="Title 1"/>
          <p:cNvSpPr txBox="1">
            <a:spLocks/>
          </p:cNvSpPr>
          <p:nvPr/>
        </p:nvSpPr>
        <p:spPr>
          <a:xfrm>
            <a:off x="2579518" y="18502"/>
            <a:ext cx="6564482" cy="438698"/>
          </a:xfrm>
          <a:prstGeom prst="rect">
            <a:avLst/>
          </a:prstGeom>
        </p:spPr>
        <p:txBody>
          <a:bodyPr anchor="t" anchorCtr="0"/>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a:r>
              <a:rPr lang="en-GB" sz="2400" dirty="0">
                <a:solidFill>
                  <a:srgbClr val="45807F"/>
                </a:solidFill>
                <a:latin typeface="Trebuchet MS" panose="020B0603020202020204" pitchFamily="34" charset="0"/>
              </a:rPr>
              <a:t>2</a:t>
            </a:r>
            <a:r>
              <a:rPr lang="en-GB" sz="2400" dirty="0" smtClean="0">
                <a:solidFill>
                  <a:srgbClr val="45807F"/>
                </a:solidFill>
                <a:latin typeface="Trebuchet MS" panose="020B0603020202020204" pitchFamily="34" charset="0"/>
              </a:rPr>
              <a:t>.2: What can we learn from termite mounds?</a:t>
            </a:r>
            <a:endParaRPr lang="en-GB" sz="2400" dirty="0">
              <a:solidFill>
                <a:srgbClr val="45807F"/>
              </a:solidFill>
              <a:latin typeface="Trebuchet MS" panose="020B0603020202020204" pitchFamily="34" charset="0"/>
            </a:endParaRPr>
          </a:p>
        </p:txBody>
      </p:sp>
    </p:spTree>
    <p:extLst>
      <p:ext uri="{BB962C8B-B14F-4D97-AF65-F5344CB8AC3E}">
        <p14:creationId xmlns:p14="http://schemas.microsoft.com/office/powerpoint/2010/main" val="620308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achit Science">
      <a:dk1>
        <a:sysClr val="windowText" lastClr="000000"/>
      </a:dk1>
      <a:lt1>
        <a:sysClr val="window" lastClr="FFFFFF"/>
      </a:lt1>
      <a:dk2>
        <a:srgbClr val="44546A"/>
      </a:dk2>
      <a:lt2>
        <a:srgbClr val="E7E6E6"/>
      </a:lt2>
      <a:accent1>
        <a:srgbClr val="45807F"/>
      </a:accent1>
      <a:accent2>
        <a:srgbClr val="0064A2"/>
      </a:accent2>
      <a:accent3>
        <a:srgbClr val="DCECEC"/>
      </a:accent3>
      <a:accent4>
        <a:srgbClr val="0080CC"/>
      </a:accent4>
      <a:accent5>
        <a:srgbClr val="45807F"/>
      </a:accent5>
      <a:accent6>
        <a:srgbClr val="DDF2FF"/>
      </a:accent6>
      <a:hlink>
        <a:srgbClr val="63AAAA"/>
      </a:hlink>
      <a:folHlink>
        <a:srgbClr val="0080CC"/>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22BBFB1-FD47-44F1-A456-322815425CFE}" vid="{81625C11-0D6E-4585-8533-39BA7650EE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AQA powerpoint NEW</Template>
  <TotalTime>224</TotalTime>
  <Words>589</Words>
  <Application>Microsoft Office PowerPoint</Application>
  <PresentationFormat>On-screen Show (4:3)</PresentationFormat>
  <Paragraphs>64</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SimSun</vt:lpstr>
      <vt:lpstr>Arial</vt:lpstr>
      <vt:lpstr>Calibri</vt:lpstr>
      <vt:lpstr>Mangal</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AQA</dc:creator>
  <cp:lastModifiedBy>Fran Hamilton</cp:lastModifiedBy>
  <cp:revision>15</cp:revision>
  <dcterms:created xsi:type="dcterms:W3CDTF">2015-03-10T16:39:09Z</dcterms:created>
  <dcterms:modified xsi:type="dcterms:W3CDTF">2015-05-19T08:37:48Z</dcterms:modified>
</cp:coreProperties>
</file>